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310" r:id="rId3"/>
    <p:sldId id="311" r:id="rId4"/>
    <p:sldId id="331" r:id="rId5"/>
    <p:sldId id="330" r:id="rId6"/>
    <p:sldId id="314" r:id="rId7"/>
    <p:sldId id="315" r:id="rId8"/>
    <p:sldId id="332" r:id="rId9"/>
    <p:sldId id="316" r:id="rId10"/>
    <p:sldId id="317" r:id="rId11"/>
    <p:sldId id="334" r:id="rId12"/>
    <p:sldId id="328" r:id="rId13"/>
    <p:sldId id="318" r:id="rId14"/>
    <p:sldId id="333" r:id="rId15"/>
    <p:sldId id="319" r:id="rId16"/>
    <p:sldId id="335" r:id="rId1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B23598-01BB-48BC-975F-86BEF86724D8}">
          <p14:sldIdLst>
            <p14:sldId id="256"/>
            <p14:sldId id="310"/>
            <p14:sldId id="311"/>
            <p14:sldId id="331"/>
            <p14:sldId id="330"/>
            <p14:sldId id="314"/>
            <p14:sldId id="315"/>
            <p14:sldId id="332"/>
            <p14:sldId id="316"/>
            <p14:sldId id="317"/>
            <p14:sldId id="334"/>
            <p14:sldId id="328"/>
            <p14:sldId id="318"/>
            <p14:sldId id="333"/>
            <p14:sldId id="319"/>
            <p14:sldId id="3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89613" autoAdjust="0"/>
  </p:normalViewPr>
  <p:slideViewPr>
    <p:cSldViewPr>
      <p:cViewPr varScale="1">
        <p:scale>
          <a:sx n="122" d="100"/>
          <a:sy n="122" d="100"/>
        </p:scale>
        <p:origin x="9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66" tIns="46583" rIns="93166" bIns="46583" rtlCol="0"/>
          <a:lstStyle>
            <a:lvl1pPr algn="r">
              <a:defRPr sz="1200"/>
            </a:lvl1pPr>
          </a:lstStyle>
          <a:p>
            <a:fld id="{B2B3803F-157D-4203-89E7-A99014AD611F}" type="datetimeFigureOut">
              <a:rPr lang="en-US" smtClean="0"/>
              <a:t>10/20/2020</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66" tIns="46583" rIns="93166" bIns="46583"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66" tIns="46583" rIns="93166" bIns="46583" rtlCol="0" anchor="b"/>
          <a:lstStyle>
            <a:lvl1pPr algn="r">
              <a:defRPr sz="1200"/>
            </a:lvl1pPr>
          </a:lstStyle>
          <a:p>
            <a:fld id="{B3B813D0-5053-479D-8267-8D91BA0DCA70}" type="slidenum">
              <a:rPr lang="en-US" smtClean="0"/>
              <a:t>‹#›</a:t>
            </a:fld>
            <a:endParaRPr lang="en-US"/>
          </a:p>
        </p:txBody>
      </p:sp>
    </p:spTree>
    <p:extLst>
      <p:ext uri="{BB962C8B-B14F-4D97-AF65-F5344CB8AC3E}">
        <p14:creationId xmlns:p14="http://schemas.microsoft.com/office/powerpoint/2010/main" val="105999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027813" cy="350281"/>
          </a:xfrm>
          <a:prstGeom prst="rect">
            <a:avLst/>
          </a:prstGeom>
        </p:spPr>
        <p:txBody>
          <a:bodyPr vert="horz" lIns="91116" tIns="45559" rIns="91116" bIns="45559" rtlCol="0"/>
          <a:lstStyle>
            <a:lvl1pPr algn="l">
              <a:defRPr sz="1200"/>
            </a:lvl1pPr>
          </a:lstStyle>
          <a:p>
            <a:endParaRPr lang="en-US"/>
          </a:p>
        </p:txBody>
      </p:sp>
      <p:sp>
        <p:nvSpPr>
          <p:cNvPr id="3" name="Date Placeholder 2"/>
          <p:cNvSpPr>
            <a:spLocks noGrp="1"/>
          </p:cNvSpPr>
          <p:nvPr>
            <p:ph type="dt" idx="1"/>
          </p:nvPr>
        </p:nvSpPr>
        <p:spPr>
          <a:xfrm>
            <a:off x="5266496" y="2"/>
            <a:ext cx="4027811" cy="350281"/>
          </a:xfrm>
          <a:prstGeom prst="rect">
            <a:avLst/>
          </a:prstGeom>
        </p:spPr>
        <p:txBody>
          <a:bodyPr vert="horz" lIns="91116" tIns="45559" rIns="91116" bIns="45559" rtlCol="0"/>
          <a:lstStyle>
            <a:lvl1pPr algn="r">
              <a:defRPr sz="1200"/>
            </a:lvl1pPr>
          </a:lstStyle>
          <a:p>
            <a:fld id="{CA31B915-8B66-4FF3-BC78-295CC02957A7}" type="datetimeFigureOut">
              <a:rPr lang="en-US" smtClean="0"/>
              <a:t>10/20/2020</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116" tIns="45559" rIns="91116" bIns="45559" rtlCol="0" anchor="ctr"/>
          <a:lstStyle/>
          <a:p>
            <a:endParaRPr lang="en-US"/>
          </a:p>
        </p:txBody>
      </p:sp>
      <p:sp>
        <p:nvSpPr>
          <p:cNvPr id="5" name="Notes Placeholder 4"/>
          <p:cNvSpPr>
            <a:spLocks noGrp="1"/>
          </p:cNvSpPr>
          <p:nvPr>
            <p:ph type="body" sz="quarter" idx="3"/>
          </p:nvPr>
        </p:nvSpPr>
        <p:spPr>
          <a:xfrm>
            <a:off x="929013" y="3329464"/>
            <a:ext cx="7438376" cy="3154919"/>
          </a:xfrm>
          <a:prstGeom prst="rect">
            <a:avLst/>
          </a:prstGeom>
        </p:spPr>
        <p:txBody>
          <a:bodyPr vert="horz" lIns="91116" tIns="45559" rIns="91116" bIns="455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6658926"/>
            <a:ext cx="4027813" cy="350281"/>
          </a:xfrm>
          <a:prstGeom prst="rect">
            <a:avLst/>
          </a:prstGeom>
        </p:spPr>
        <p:txBody>
          <a:bodyPr vert="horz" lIns="91116" tIns="45559" rIns="91116" bIns="45559" rtlCol="0" anchor="b"/>
          <a:lstStyle>
            <a:lvl1pPr algn="l">
              <a:defRPr sz="1200"/>
            </a:lvl1pPr>
          </a:lstStyle>
          <a:p>
            <a:endParaRPr lang="en-US"/>
          </a:p>
        </p:txBody>
      </p:sp>
      <p:sp>
        <p:nvSpPr>
          <p:cNvPr id="7" name="Slide Number Placeholder 6"/>
          <p:cNvSpPr>
            <a:spLocks noGrp="1"/>
          </p:cNvSpPr>
          <p:nvPr>
            <p:ph type="sldNum" sz="quarter" idx="5"/>
          </p:nvPr>
        </p:nvSpPr>
        <p:spPr>
          <a:xfrm>
            <a:off x="5266496" y="6658926"/>
            <a:ext cx="4027811" cy="350281"/>
          </a:xfrm>
          <a:prstGeom prst="rect">
            <a:avLst/>
          </a:prstGeom>
        </p:spPr>
        <p:txBody>
          <a:bodyPr vert="horz" lIns="91116" tIns="45559" rIns="91116" bIns="45559" rtlCol="0" anchor="b"/>
          <a:lstStyle>
            <a:lvl1pPr algn="r">
              <a:defRPr sz="1200"/>
            </a:lvl1pPr>
          </a:lstStyle>
          <a:p>
            <a:fld id="{47C159BE-4E6A-4968-8689-5A79345BB1FB}" type="slidenum">
              <a:rPr lang="en-US" smtClean="0"/>
              <a:t>‹#›</a:t>
            </a:fld>
            <a:endParaRPr lang="en-US"/>
          </a:p>
        </p:txBody>
      </p:sp>
    </p:spTree>
    <p:extLst>
      <p:ext uri="{BB962C8B-B14F-4D97-AF65-F5344CB8AC3E}">
        <p14:creationId xmlns:p14="http://schemas.microsoft.com/office/powerpoint/2010/main" val="275197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1</a:t>
            </a:fld>
            <a:endParaRPr lang="en-US"/>
          </a:p>
        </p:txBody>
      </p:sp>
    </p:spTree>
    <p:extLst>
      <p:ext uri="{BB962C8B-B14F-4D97-AF65-F5344CB8AC3E}">
        <p14:creationId xmlns:p14="http://schemas.microsoft.com/office/powerpoint/2010/main" val="4220086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10</a:t>
            </a:fld>
            <a:endParaRPr lang="en-US"/>
          </a:p>
        </p:txBody>
      </p:sp>
    </p:spTree>
    <p:extLst>
      <p:ext uri="{BB962C8B-B14F-4D97-AF65-F5344CB8AC3E}">
        <p14:creationId xmlns:p14="http://schemas.microsoft.com/office/powerpoint/2010/main" val="3125105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11</a:t>
            </a:fld>
            <a:endParaRPr lang="en-US"/>
          </a:p>
        </p:txBody>
      </p:sp>
    </p:spTree>
    <p:extLst>
      <p:ext uri="{BB962C8B-B14F-4D97-AF65-F5344CB8AC3E}">
        <p14:creationId xmlns:p14="http://schemas.microsoft.com/office/powerpoint/2010/main" val="4193017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12</a:t>
            </a:fld>
            <a:endParaRPr lang="en-US"/>
          </a:p>
        </p:txBody>
      </p:sp>
    </p:spTree>
    <p:extLst>
      <p:ext uri="{BB962C8B-B14F-4D97-AF65-F5344CB8AC3E}">
        <p14:creationId xmlns:p14="http://schemas.microsoft.com/office/powerpoint/2010/main" val="3021817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13</a:t>
            </a:fld>
            <a:endParaRPr lang="en-US"/>
          </a:p>
        </p:txBody>
      </p:sp>
    </p:spTree>
    <p:extLst>
      <p:ext uri="{BB962C8B-B14F-4D97-AF65-F5344CB8AC3E}">
        <p14:creationId xmlns:p14="http://schemas.microsoft.com/office/powerpoint/2010/main" val="1444939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14</a:t>
            </a:fld>
            <a:endParaRPr lang="en-US"/>
          </a:p>
        </p:txBody>
      </p:sp>
    </p:spTree>
    <p:extLst>
      <p:ext uri="{BB962C8B-B14F-4D97-AF65-F5344CB8AC3E}">
        <p14:creationId xmlns:p14="http://schemas.microsoft.com/office/powerpoint/2010/main" val="2757498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15</a:t>
            </a:fld>
            <a:endParaRPr lang="en-US"/>
          </a:p>
        </p:txBody>
      </p:sp>
    </p:spTree>
    <p:extLst>
      <p:ext uri="{BB962C8B-B14F-4D97-AF65-F5344CB8AC3E}">
        <p14:creationId xmlns:p14="http://schemas.microsoft.com/office/powerpoint/2010/main" val="189195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16</a:t>
            </a:fld>
            <a:endParaRPr lang="en-US"/>
          </a:p>
        </p:txBody>
      </p:sp>
    </p:spTree>
    <p:extLst>
      <p:ext uri="{BB962C8B-B14F-4D97-AF65-F5344CB8AC3E}">
        <p14:creationId xmlns:p14="http://schemas.microsoft.com/office/powerpoint/2010/main" val="3167180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2</a:t>
            </a:fld>
            <a:endParaRPr lang="en-US"/>
          </a:p>
        </p:txBody>
      </p:sp>
    </p:spTree>
    <p:extLst>
      <p:ext uri="{BB962C8B-B14F-4D97-AF65-F5344CB8AC3E}">
        <p14:creationId xmlns:p14="http://schemas.microsoft.com/office/powerpoint/2010/main" val="2745722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3</a:t>
            </a:fld>
            <a:endParaRPr lang="en-US"/>
          </a:p>
        </p:txBody>
      </p:sp>
    </p:spTree>
    <p:extLst>
      <p:ext uri="{BB962C8B-B14F-4D97-AF65-F5344CB8AC3E}">
        <p14:creationId xmlns:p14="http://schemas.microsoft.com/office/powerpoint/2010/main" val="154420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4</a:t>
            </a:fld>
            <a:endParaRPr lang="en-US"/>
          </a:p>
        </p:txBody>
      </p:sp>
    </p:spTree>
    <p:extLst>
      <p:ext uri="{BB962C8B-B14F-4D97-AF65-F5344CB8AC3E}">
        <p14:creationId xmlns:p14="http://schemas.microsoft.com/office/powerpoint/2010/main" val="3720546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5</a:t>
            </a:fld>
            <a:endParaRPr lang="en-US"/>
          </a:p>
        </p:txBody>
      </p:sp>
    </p:spTree>
    <p:extLst>
      <p:ext uri="{BB962C8B-B14F-4D97-AF65-F5344CB8AC3E}">
        <p14:creationId xmlns:p14="http://schemas.microsoft.com/office/powerpoint/2010/main" val="426513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6</a:t>
            </a:fld>
            <a:endParaRPr lang="en-US"/>
          </a:p>
        </p:txBody>
      </p:sp>
    </p:spTree>
    <p:extLst>
      <p:ext uri="{BB962C8B-B14F-4D97-AF65-F5344CB8AC3E}">
        <p14:creationId xmlns:p14="http://schemas.microsoft.com/office/powerpoint/2010/main" val="1232320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7</a:t>
            </a:fld>
            <a:endParaRPr lang="en-US"/>
          </a:p>
        </p:txBody>
      </p:sp>
    </p:spTree>
    <p:extLst>
      <p:ext uri="{BB962C8B-B14F-4D97-AF65-F5344CB8AC3E}">
        <p14:creationId xmlns:p14="http://schemas.microsoft.com/office/powerpoint/2010/main" val="661257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C159BE-4E6A-4968-8689-5A79345BB1FB}" type="slidenum">
              <a:rPr lang="en-US" smtClean="0"/>
              <a:t>9</a:t>
            </a:fld>
            <a:endParaRPr lang="en-US"/>
          </a:p>
        </p:txBody>
      </p:sp>
    </p:spTree>
    <p:extLst>
      <p:ext uri="{BB962C8B-B14F-4D97-AF65-F5344CB8AC3E}">
        <p14:creationId xmlns:p14="http://schemas.microsoft.com/office/powerpoint/2010/main" val="3161380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708071-71AB-41A2-9761-C9DFD6D68FA8}"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5F95C-C402-4FE4-B503-EADD1542262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708071-71AB-41A2-9761-C9DFD6D68FA8}"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5F95C-C402-4FE4-B503-EADD154226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708071-71AB-41A2-9761-C9DFD6D68FA8}"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5F95C-C402-4FE4-B503-EADD154226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708071-71AB-41A2-9761-C9DFD6D68FA8}"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5F95C-C402-4FE4-B503-EADD154226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708071-71AB-41A2-9761-C9DFD6D68FA8}"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5F95C-C402-4FE4-B503-EADD1542262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708071-71AB-41A2-9761-C9DFD6D68FA8}"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5F95C-C402-4FE4-B503-EADD154226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708071-71AB-41A2-9761-C9DFD6D68FA8}"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5F95C-C402-4FE4-B503-EADD1542262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708071-71AB-41A2-9761-C9DFD6D68FA8}"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5F95C-C402-4FE4-B503-EADD154226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08071-71AB-41A2-9761-C9DFD6D68FA8}"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5F95C-C402-4FE4-B503-EADD154226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708071-71AB-41A2-9761-C9DFD6D68FA8}"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5F95C-C402-4FE4-B503-EADD1542262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708071-71AB-41A2-9761-C9DFD6D68FA8}"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5F95C-C402-4FE4-B503-EADD154226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B708071-71AB-41A2-9761-C9DFD6D68FA8}" type="datetimeFigureOut">
              <a:rPr lang="en-US" smtClean="0"/>
              <a:t>10/20/2020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9B5F95C-C402-4FE4-B503-EADD154226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382000" cy="1927225"/>
          </a:xfrm>
        </p:spPr>
        <p:txBody>
          <a:bodyPr/>
          <a:lstStyle/>
          <a:p>
            <a:r>
              <a:rPr lang="en-US" sz="3600" cap="none" dirty="0"/>
              <a:t>Personnel Actions </a:t>
            </a:r>
            <a:br>
              <a:rPr lang="en-US" sz="3600" cap="none" dirty="0"/>
            </a:br>
            <a:r>
              <a:rPr lang="en-US" sz="3600" cap="none" dirty="0"/>
              <a:t>For Police Chiefs &amp; Command Staff</a:t>
            </a:r>
          </a:p>
        </p:txBody>
      </p:sp>
      <p:sp>
        <p:nvSpPr>
          <p:cNvPr id="3" name="Subtitle 2"/>
          <p:cNvSpPr>
            <a:spLocks noGrp="1"/>
          </p:cNvSpPr>
          <p:nvPr>
            <p:ph type="subTitle" idx="1"/>
          </p:nvPr>
        </p:nvSpPr>
        <p:spPr>
          <a:xfrm>
            <a:off x="706821" y="3572314"/>
            <a:ext cx="5791200" cy="3133286"/>
          </a:xfrm>
        </p:spPr>
        <p:txBody>
          <a:bodyPr>
            <a:noAutofit/>
          </a:bodyPr>
          <a:lstStyle/>
          <a:p>
            <a:pPr>
              <a:spcBef>
                <a:spcPts val="0"/>
              </a:spcBef>
            </a:pPr>
            <a:r>
              <a:rPr lang="en-US" sz="2800" b="1" dirty="0">
                <a:solidFill>
                  <a:schemeClr val="tx1"/>
                </a:solidFill>
                <a:latin typeface="Calibri" panose="020F0502020204030204" pitchFamily="34" charset="0"/>
              </a:rPr>
              <a:t>Matt Love</a:t>
            </a:r>
          </a:p>
          <a:p>
            <a:pPr>
              <a:spcBef>
                <a:spcPts val="0"/>
              </a:spcBef>
            </a:pPr>
            <a:r>
              <a:rPr lang="en-US" sz="2800" b="1" dirty="0">
                <a:solidFill>
                  <a:schemeClr val="tx1"/>
                </a:solidFill>
                <a:latin typeface="Calibri" panose="020F0502020204030204" pitchFamily="34" charset="0"/>
              </a:rPr>
              <a:t>Claims Director &amp; </a:t>
            </a:r>
          </a:p>
          <a:p>
            <a:pPr>
              <a:spcBef>
                <a:spcPts val="0"/>
              </a:spcBef>
            </a:pPr>
            <a:r>
              <a:rPr lang="en-US" sz="2800" b="1" dirty="0">
                <a:solidFill>
                  <a:schemeClr val="tx1"/>
                </a:solidFill>
                <a:latin typeface="Calibri" panose="020F0502020204030204" pitchFamily="34" charset="0"/>
              </a:rPr>
              <a:t>Dep. General Counsel</a:t>
            </a:r>
          </a:p>
          <a:p>
            <a:pPr>
              <a:spcBef>
                <a:spcPts val="0"/>
              </a:spcBef>
            </a:pPr>
            <a:endParaRPr lang="en-US" sz="2800" b="1" dirty="0">
              <a:solidFill>
                <a:schemeClr val="tx1"/>
              </a:solidFill>
              <a:latin typeface="Calibri" panose="020F0502020204030204" pitchFamily="34" charset="0"/>
            </a:endParaRPr>
          </a:p>
          <a:p>
            <a:pPr>
              <a:spcBef>
                <a:spcPts val="0"/>
              </a:spcBef>
            </a:pPr>
            <a:r>
              <a:rPr lang="en-US" sz="2800" b="1" dirty="0">
                <a:solidFill>
                  <a:schemeClr val="tx1"/>
                </a:solidFill>
                <a:latin typeface="Calibri" panose="020F0502020204030204" pitchFamily="34" charset="0"/>
              </a:rPr>
              <a:t>405.657.1417</a:t>
            </a:r>
          </a:p>
          <a:p>
            <a:pPr>
              <a:spcBef>
                <a:spcPts val="0"/>
              </a:spcBef>
            </a:pPr>
            <a:r>
              <a:rPr lang="en-US" sz="2800" b="1" dirty="0">
                <a:solidFill>
                  <a:schemeClr val="tx1"/>
                </a:solidFill>
                <a:latin typeface="Calibri" panose="020F0502020204030204" pitchFamily="34" charset="0"/>
              </a:rPr>
              <a:t>mlove@omag.org</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1902" t="65789" r="4787" b="17764"/>
          <a:stretch/>
        </p:blipFill>
        <p:spPr>
          <a:xfrm>
            <a:off x="706821" y="4910357"/>
            <a:ext cx="1920240" cy="457200"/>
          </a:xfrm>
          <a:prstGeom prst="rect">
            <a:avLst/>
          </a:prstGeom>
        </p:spPr>
      </p:pic>
    </p:spTree>
    <p:extLst>
      <p:ext uri="{BB962C8B-B14F-4D97-AF65-F5344CB8AC3E}">
        <p14:creationId xmlns:p14="http://schemas.microsoft.com/office/powerpoint/2010/main" val="3917128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Investigation</a:t>
            </a:r>
          </a:p>
        </p:txBody>
      </p:sp>
      <p:sp>
        <p:nvSpPr>
          <p:cNvPr id="3" name="Content Placeholder 2"/>
          <p:cNvSpPr>
            <a:spLocks noGrp="1"/>
          </p:cNvSpPr>
          <p:nvPr>
            <p:ph idx="1"/>
          </p:nvPr>
        </p:nvSpPr>
        <p:spPr>
          <a:xfrm>
            <a:off x="457200" y="1600200"/>
            <a:ext cx="8229600" cy="5257800"/>
          </a:xfrm>
        </p:spPr>
        <p:txBody>
          <a:bodyPr>
            <a:normAutofit/>
          </a:bodyPr>
          <a:lstStyle/>
          <a:p>
            <a:r>
              <a:rPr lang="en-US" b="1" dirty="0"/>
              <a:t>101 on </a:t>
            </a:r>
            <a:r>
              <a:rPr lang="en-US" b="1" u="sng" dirty="0"/>
              <a:t>Garrity</a:t>
            </a:r>
            <a:r>
              <a:rPr lang="en-US" sz="1800" b="1" u="sng" dirty="0"/>
              <a:t> </a:t>
            </a:r>
            <a:r>
              <a:rPr lang="en-US" sz="1800" u="sng" dirty="0"/>
              <a:t>v. New Jersey</a:t>
            </a:r>
            <a:r>
              <a:rPr lang="en-US" sz="1800" dirty="0"/>
              <a:t>, 385 U.S. 493 (1967)</a:t>
            </a:r>
            <a:r>
              <a:rPr lang="en-US" dirty="0"/>
              <a:t>:</a:t>
            </a:r>
          </a:p>
          <a:p>
            <a:pPr lvl="1">
              <a:spcBef>
                <a:spcPts val="1800"/>
              </a:spcBef>
            </a:pPr>
            <a:r>
              <a:rPr lang="en-US" sz="2400" dirty="0"/>
              <a:t>5</a:t>
            </a:r>
            <a:r>
              <a:rPr lang="en-US" sz="2400" baseline="30000" dirty="0"/>
              <a:t>th</a:t>
            </a:r>
            <a:r>
              <a:rPr lang="en-US" sz="2400" dirty="0"/>
              <a:t> Amendment / </a:t>
            </a:r>
            <a:r>
              <a:rPr lang="en-US" sz="2400" u="sng" dirty="0"/>
              <a:t>Miranda</a:t>
            </a:r>
            <a:r>
              <a:rPr lang="en-US" sz="2400" dirty="0"/>
              <a:t>: waiver of rights must be knowing and voluntary.</a:t>
            </a:r>
          </a:p>
          <a:p>
            <a:pPr lvl="1">
              <a:spcBef>
                <a:spcPts val="1800"/>
              </a:spcBef>
            </a:pPr>
            <a:r>
              <a:rPr lang="en-US" sz="2400" dirty="0"/>
              <a:t>Cannot be voluntary if compelled by threat of termination (insubordination).</a:t>
            </a:r>
          </a:p>
          <a:p>
            <a:pPr lvl="1">
              <a:spcBef>
                <a:spcPts val="1800"/>
              </a:spcBef>
            </a:pPr>
            <a:r>
              <a:rPr lang="en-US" sz="2400" dirty="0"/>
              <a:t>Applies to </a:t>
            </a:r>
            <a:r>
              <a:rPr lang="en-US" sz="2400" u="sng" dirty="0"/>
              <a:t>ALL</a:t>
            </a:r>
            <a:r>
              <a:rPr lang="en-US" sz="2400" dirty="0"/>
              <a:t> public employees</a:t>
            </a:r>
          </a:p>
          <a:p>
            <a:pPr lvl="1">
              <a:spcBef>
                <a:spcPts val="1800"/>
              </a:spcBef>
            </a:pPr>
            <a:r>
              <a:rPr lang="en-US" sz="2400" dirty="0"/>
              <a:t>Does </a:t>
            </a:r>
            <a:r>
              <a:rPr lang="en-US" sz="2400" u="sng" dirty="0"/>
              <a:t>not</a:t>
            </a:r>
            <a:r>
              <a:rPr lang="en-US" sz="2400" dirty="0"/>
              <a:t> apply to Job Applicants.</a:t>
            </a:r>
            <a:r>
              <a:rPr lang="en-US" i="1" dirty="0"/>
              <a:t> </a:t>
            </a:r>
            <a:r>
              <a:rPr lang="en-US" u="sng" dirty="0"/>
              <a:t>Vogt v. City of Hays</a:t>
            </a:r>
            <a:r>
              <a:rPr lang="en-US" dirty="0"/>
              <a:t>, 844 F.3d 1235 (10</a:t>
            </a:r>
            <a:r>
              <a:rPr lang="en-US" baseline="30000" dirty="0"/>
              <a:t>th</a:t>
            </a:r>
            <a:r>
              <a:rPr lang="en-US" dirty="0"/>
              <a:t> Cir. 2017).</a:t>
            </a:r>
            <a:endParaRPr lang="en-US" sz="2400" dirty="0"/>
          </a:p>
          <a:p>
            <a:pPr lvl="1">
              <a:spcBef>
                <a:spcPts val="1800"/>
              </a:spcBef>
            </a:pPr>
            <a:r>
              <a:rPr lang="en-US" sz="2200" dirty="0"/>
              <a:t>CBA and/or policy may require it to be given even where 5</a:t>
            </a:r>
            <a:r>
              <a:rPr lang="en-US" sz="2200" baseline="30000" dirty="0"/>
              <a:t>th</a:t>
            </a:r>
            <a:r>
              <a:rPr lang="en-US" sz="2200" dirty="0"/>
              <a:t> Amendment would not be implicated (i.e. not crime).</a:t>
            </a:r>
          </a:p>
        </p:txBody>
      </p:sp>
    </p:spTree>
    <p:extLst>
      <p:ext uri="{BB962C8B-B14F-4D97-AF65-F5344CB8AC3E}">
        <p14:creationId xmlns:p14="http://schemas.microsoft.com/office/powerpoint/2010/main" val="100585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90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2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iterate type="lt">
                                    <p:tmPct val="2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760"/>
                            </p:stCondLst>
                            <p:childTnLst>
                              <p:par>
                                <p:cTn id="23" presetID="10" presetClass="entr" presetSubtype="0" fill="hold" nodeType="afterEffect">
                                  <p:stCondLst>
                                    <p:cond delay="0"/>
                                  </p:stCondLst>
                                  <p:iterate type="lt">
                                    <p:tmPct val="2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iterate type="lt">
                                    <p:tmPct val="2000"/>
                                  </p:iterate>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Investigation</a:t>
            </a:r>
          </a:p>
        </p:txBody>
      </p:sp>
      <p:sp>
        <p:nvSpPr>
          <p:cNvPr id="3" name="Content Placeholder 2"/>
          <p:cNvSpPr>
            <a:spLocks noGrp="1"/>
          </p:cNvSpPr>
          <p:nvPr>
            <p:ph idx="1"/>
          </p:nvPr>
        </p:nvSpPr>
        <p:spPr>
          <a:xfrm>
            <a:off x="457200" y="1600200"/>
            <a:ext cx="8458200" cy="5257800"/>
          </a:xfrm>
        </p:spPr>
        <p:txBody>
          <a:bodyPr>
            <a:normAutofit/>
          </a:bodyPr>
          <a:lstStyle/>
          <a:p>
            <a:r>
              <a:rPr lang="en-US" sz="2600" dirty="0"/>
              <a:t>Investigating Criminal Activity by Public Employees:</a:t>
            </a:r>
          </a:p>
          <a:p>
            <a:pPr lvl="1">
              <a:spcBef>
                <a:spcPts val="1800"/>
              </a:spcBef>
            </a:pPr>
            <a:r>
              <a:rPr lang="en-US" sz="2400" dirty="0"/>
              <a:t>Your Duty as a Cop vs. Duty as a Boss</a:t>
            </a:r>
            <a:br>
              <a:rPr lang="en-US" sz="2400" dirty="0"/>
            </a:br>
            <a:r>
              <a:rPr lang="en-US" sz="2400" dirty="0"/>
              <a:t>Criminal vs. Internal Investigation</a:t>
            </a:r>
          </a:p>
          <a:p>
            <a:pPr lvl="1">
              <a:spcBef>
                <a:spcPts val="1800"/>
              </a:spcBef>
            </a:pPr>
            <a:r>
              <a:rPr lang="en-US" sz="2400" dirty="0"/>
              <a:t>Separate &amp; Independent Investigations / Investigators.</a:t>
            </a:r>
          </a:p>
          <a:p>
            <a:pPr lvl="1">
              <a:spcBef>
                <a:spcPts val="1800"/>
              </a:spcBef>
            </a:pPr>
            <a:r>
              <a:rPr lang="en-US" sz="2400" dirty="0"/>
              <a:t>Internal does not have to wait on Criminal.</a:t>
            </a:r>
          </a:p>
          <a:p>
            <a:pPr lvl="1">
              <a:spcBef>
                <a:spcPts val="1800"/>
              </a:spcBef>
            </a:pPr>
            <a:r>
              <a:rPr lang="en-US" sz="2400" dirty="0"/>
              <a:t>Employee can violate policy without breaking the law.</a:t>
            </a:r>
          </a:p>
          <a:p>
            <a:pPr lvl="1">
              <a:spcBef>
                <a:spcPts val="1800"/>
              </a:spcBef>
            </a:pPr>
            <a:r>
              <a:rPr lang="en-US" sz="2400" dirty="0"/>
              <a:t>Outsourcing criminal investigation (e.g. to OSBI) allows you to just be a Boss.</a:t>
            </a:r>
            <a:endParaRPr lang="en-US" sz="2200" dirty="0"/>
          </a:p>
        </p:txBody>
      </p:sp>
    </p:spTree>
    <p:extLst>
      <p:ext uri="{BB962C8B-B14F-4D97-AF65-F5344CB8AC3E}">
        <p14:creationId xmlns:p14="http://schemas.microsoft.com/office/powerpoint/2010/main" val="166186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96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2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iterate type="lt">
                                    <p:tmPct val="2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850"/>
                            </p:stCondLst>
                            <p:childTnLst>
                              <p:par>
                                <p:cTn id="23" presetID="10" presetClass="entr" presetSubtype="0" fill="hold" nodeType="afterEffect">
                                  <p:stCondLst>
                                    <p:cond delay="0"/>
                                  </p:stCondLst>
                                  <p:iterate type="lt">
                                    <p:tmPct val="2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iterate type="lt">
                                    <p:tmPct val="2000"/>
                                  </p:iterate>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Investigation</a:t>
            </a:r>
          </a:p>
        </p:txBody>
      </p:sp>
      <p:sp>
        <p:nvSpPr>
          <p:cNvPr id="3" name="Content Placeholder 2"/>
          <p:cNvSpPr>
            <a:spLocks noGrp="1"/>
          </p:cNvSpPr>
          <p:nvPr>
            <p:ph idx="1"/>
          </p:nvPr>
        </p:nvSpPr>
        <p:spPr>
          <a:xfrm>
            <a:off x="457200" y="1600200"/>
            <a:ext cx="8534400" cy="5257800"/>
          </a:xfrm>
        </p:spPr>
        <p:txBody>
          <a:bodyPr>
            <a:normAutofit/>
          </a:bodyPr>
          <a:lstStyle/>
          <a:p>
            <a:pPr>
              <a:spcBef>
                <a:spcPts val="1800"/>
              </a:spcBef>
            </a:pPr>
            <a:r>
              <a:rPr lang="en-US" b="1" dirty="0"/>
              <a:t>101 on </a:t>
            </a:r>
            <a:r>
              <a:rPr lang="en-US" b="1" u="sng" dirty="0"/>
              <a:t>Weingarten</a:t>
            </a:r>
            <a:r>
              <a:rPr lang="en-US" dirty="0"/>
              <a:t>; </a:t>
            </a:r>
            <a:r>
              <a:rPr lang="en-US" sz="2000" u="sng" dirty="0"/>
              <a:t>NLRB v. Weingarten, Inc.</a:t>
            </a:r>
            <a:r>
              <a:rPr lang="en-US" sz="2000" dirty="0"/>
              <a:t>, 420 U.S. 251 (1975)</a:t>
            </a:r>
            <a:endParaRPr lang="en-US" dirty="0"/>
          </a:p>
          <a:p>
            <a:pPr lvl="1">
              <a:spcBef>
                <a:spcPts val="1800"/>
              </a:spcBef>
            </a:pPr>
            <a:r>
              <a:rPr lang="en-US" sz="2400" dirty="0"/>
              <a:t>Only applies to bargaining </a:t>
            </a:r>
            <a:r>
              <a:rPr lang="en-US" sz="2400" u="sng" dirty="0"/>
              <a:t>unit</a:t>
            </a:r>
            <a:r>
              <a:rPr lang="en-US" sz="2400" dirty="0"/>
              <a:t> employees.</a:t>
            </a:r>
          </a:p>
          <a:p>
            <a:pPr lvl="1">
              <a:spcBef>
                <a:spcPts val="1800"/>
              </a:spcBef>
            </a:pPr>
            <a:r>
              <a:rPr lang="en-US" sz="2400" dirty="0"/>
              <a:t>Right to a representative their choosing.</a:t>
            </a:r>
          </a:p>
          <a:p>
            <a:pPr lvl="1">
              <a:spcBef>
                <a:spcPts val="1800"/>
              </a:spcBef>
            </a:pPr>
            <a:r>
              <a:rPr lang="en-US" sz="2400" dirty="0"/>
              <a:t>Employee must request.</a:t>
            </a:r>
          </a:p>
          <a:p>
            <a:pPr lvl="2">
              <a:spcBef>
                <a:spcPts val="1800"/>
              </a:spcBef>
            </a:pPr>
            <a:r>
              <a:rPr lang="en-US" sz="2000" dirty="0"/>
              <a:t>CBA and/or policy may require it to be given earlier.</a:t>
            </a:r>
          </a:p>
          <a:p>
            <a:pPr lvl="1">
              <a:spcBef>
                <a:spcPts val="1800"/>
              </a:spcBef>
            </a:pPr>
            <a:r>
              <a:rPr lang="en-US" sz="2400" dirty="0"/>
              <a:t>Applies if </a:t>
            </a:r>
            <a:r>
              <a:rPr lang="en-US" sz="2400" i="1" dirty="0"/>
              <a:t>reasonable </a:t>
            </a:r>
            <a:r>
              <a:rPr lang="en-US" sz="2400" dirty="0"/>
              <a:t>belief that discipline may result.</a:t>
            </a:r>
          </a:p>
          <a:p>
            <a:endParaRPr lang="en-US" dirty="0"/>
          </a:p>
        </p:txBody>
      </p:sp>
    </p:spTree>
    <p:extLst>
      <p:ext uri="{BB962C8B-B14F-4D97-AF65-F5344CB8AC3E}">
        <p14:creationId xmlns:p14="http://schemas.microsoft.com/office/powerpoint/2010/main" val="2597990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530"/>
                            </p:stCondLst>
                            <p:childTnLst>
                              <p:par>
                                <p:cTn id="9" presetID="10" presetClass="entr" presetSubtype="0" fill="hold" nodeType="afterEffect">
                                  <p:stCondLst>
                                    <p:cond delay="100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2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iterate type="lt">
                                    <p:tmPct val="2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iterate type="lt">
                                    <p:tmPct val="2000"/>
                                  </p:iterate>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iterate type="lt">
                                    <p:tmPct val="2000"/>
                                  </p:iterate>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Investigation</a:t>
            </a:r>
          </a:p>
        </p:txBody>
      </p:sp>
      <p:sp>
        <p:nvSpPr>
          <p:cNvPr id="3" name="Content Placeholder 2"/>
          <p:cNvSpPr>
            <a:spLocks noGrp="1"/>
          </p:cNvSpPr>
          <p:nvPr>
            <p:ph idx="1"/>
          </p:nvPr>
        </p:nvSpPr>
        <p:spPr>
          <a:xfrm>
            <a:off x="457200" y="1600200"/>
            <a:ext cx="8229600" cy="5181600"/>
          </a:xfrm>
        </p:spPr>
        <p:txBody>
          <a:bodyPr>
            <a:normAutofit/>
          </a:bodyPr>
          <a:lstStyle/>
          <a:p>
            <a:pPr>
              <a:spcBef>
                <a:spcPts val="1800"/>
              </a:spcBef>
            </a:pPr>
            <a:r>
              <a:rPr lang="en-US" sz="2800" dirty="0"/>
              <a:t>Triggers for Investigations:</a:t>
            </a:r>
          </a:p>
          <a:p>
            <a:pPr lvl="1">
              <a:spcBef>
                <a:spcPts val="1800"/>
              </a:spcBef>
            </a:pPr>
            <a:r>
              <a:rPr lang="en-US" sz="2400" dirty="0"/>
              <a:t>Formal Complaint</a:t>
            </a:r>
          </a:p>
          <a:p>
            <a:pPr lvl="1">
              <a:spcBef>
                <a:spcPts val="1800"/>
              </a:spcBef>
            </a:pPr>
            <a:r>
              <a:rPr lang="en-US" sz="2400" dirty="0"/>
              <a:t>Information of a possible serious criminal act</a:t>
            </a:r>
          </a:p>
          <a:p>
            <a:pPr lvl="1">
              <a:spcBef>
                <a:spcPts val="1800"/>
              </a:spcBef>
            </a:pPr>
            <a:r>
              <a:rPr lang="en-US" sz="2400" dirty="0"/>
              <a:t>Rigid Chain of Command not Always Applicable</a:t>
            </a:r>
          </a:p>
          <a:p>
            <a:pPr lvl="2">
              <a:spcBef>
                <a:spcPts val="1800"/>
              </a:spcBef>
            </a:pPr>
            <a:r>
              <a:rPr lang="en-US" sz="2000" u="sng" dirty="0" err="1"/>
              <a:t>Faragher</a:t>
            </a:r>
            <a:r>
              <a:rPr lang="en-US" sz="2000" u="sng" dirty="0"/>
              <a:t> v. City of Boca Raton</a:t>
            </a:r>
            <a:r>
              <a:rPr lang="en-US" sz="2000" dirty="0"/>
              <a:t>, 524 U.S. 775 (1998): Supervisor Bypass provision required to assert defense to harassment claim. To invoke, employer must exercise reasonable care to avoid and eliminate harassment and the employee must fail to act with reasonable care to exercise employer’s safeguards.</a:t>
            </a:r>
          </a:p>
          <a:p>
            <a:pPr lvl="1">
              <a:spcBef>
                <a:spcPts val="1800"/>
              </a:spcBef>
            </a:pPr>
            <a:r>
              <a:rPr lang="en-US" sz="2400" dirty="0"/>
              <a:t>Beware the </a:t>
            </a:r>
            <a:r>
              <a:rPr lang="en-US" sz="2400" i="1" dirty="0"/>
              <a:t>Pre-Investigations</a:t>
            </a:r>
          </a:p>
        </p:txBody>
      </p:sp>
    </p:spTree>
    <p:extLst>
      <p:ext uri="{BB962C8B-B14F-4D97-AF65-F5344CB8AC3E}">
        <p14:creationId xmlns:p14="http://schemas.microsoft.com/office/powerpoint/2010/main" val="32175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lt">
                                    <p:tmPct val="2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iterate type="lt">
                                    <p:tmPct val="2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iterate type="lt">
                                    <p:tmPct val="2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iterate type="lt">
                                    <p:tmPct val="2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iterate type="lt">
                                    <p:tmPct val="2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Investigation</a:t>
            </a:r>
          </a:p>
        </p:txBody>
      </p:sp>
      <p:sp>
        <p:nvSpPr>
          <p:cNvPr id="3" name="Content Placeholder 2"/>
          <p:cNvSpPr>
            <a:spLocks noGrp="1"/>
          </p:cNvSpPr>
          <p:nvPr>
            <p:ph idx="1"/>
          </p:nvPr>
        </p:nvSpPr>
        <p:spPr>
          <a:xfrm>
            <a:off x="457200" y="1600200"/>
            <a:ext cx="8229600" cy="5181600"/>
          </a:xfrm>
        </p:spPr>
        <p:txBody>
          <a:bodyPr>
            <a:normAutofit/>
          </a:bodyPr>
          <a:lstStyle/>
          <a:p>
            <a:pPr>
              <a:spcBef>
                <a:spcPts val="1800"/>
              </a:spcBef>
            </a:pPr>
            <a:r>
              <a:rPr lang="en-US" sz="2800" dirty="0"/>
              <a:t>Administrative Leave</a:t>
            </a:r>
            <a:endParaRPr lang="en-US" sz="2800" i="1" dirty="0"/>
          </a:p>
          <a:p>
            <a:pPr lvl="1">
              <a:spcBef>
                <a:spcPts val="1800"/>
              </a:spcBef>
            </a:pPr>
            <a:r>
              <a:rPr lang="en-US" sz="2400" dirty="0"/>
              <a:t>Paying employee to be home instead of at work</a:t>
            </a:r>
          </a:p>
          <a:p>
            <a:pPr lvl="1">
              <a:spcBef>
                <a:spcPts val="1800"/>
              </a:spcBef>
            </a:pPr>
            <a:r>
              <a:rPr lang="en-US" sz="2400" dirty="0"/>
              <a:t>Preserves </a:t>
            </a:r>
            <a:r>
              <a:rPr lang="en-US" sz="2400" i="1" dirty="0"/>
              <a:t>status quo</a:t>
            </a:r>
            <a:r>
              <a:rPr lang="en-US" sz="2400" dirty="0"/>
              <a:t> while investigation is conducted</a:t>
            </a:r>
          </a:p>
          <a:p>
            <a:pPr lvl="1">
              <a:spcBef>
                <a:spcPts val="1800"/>
              </a:spcBef>
            </a:pPr>
            <a:r>
              <a:rPr lang="en-US" sz="2400" dirty="0"/>
              <a:t>Must be available to us – not a vacation</a:t>
            </a:r>
          </a:p>
          <a:p>
            <a:pPr lvl="1">
              <a:spcBef>
                <a:spcPts val="1800"/>
              </a:spcBef>
            </a:pPr>
            <a:r>
              <a:rPr lang="en-US" sz="2400" dirty="0"/>
              <a:t>Factors to consider: </a:t>
            </a:r>
          </a:p>
          <a:p>
            <a:pPr lvl="2">
              <a:spcBef>
                <a:spcPts val="1200"/>
              </a:spcBef>
            </a:pPr>
            <a:r>
              <a:rPr lang="en-US" sz="2200" dirty="0"/>
              <a:t>Nature of allegations</a:t>
            </a:r>
          </a:p>
          <a:p>
            <a:pPr lvl="2">
              <a:spcBef>
                <a:spcPts val="1200"/>
              </a:spcBef>
            </a:pPr>
            <a:r>
              <a:rPr lang="en-US" sz="2200" dirty="0"/>
              <a:t>Possible threat employee poses if the allegations are true</a:t>
            </a:r>
          </a:p>
          <a:p>
            <a:pPr lvl="2">
              <a:spcBef>
                <a:spcPts val="1200"/>
              </a:spcBef>
            </a:pPr>
            <a:r>
              <a:rPr lang="en-US" sz="2200" dirty="0"/>
              <a:t>Impairment to investigation if employee is in workplace</a:t>
            </a:r>
          </a:p>
          <a:p>
            <a:pPr lvl="1">
              <a:spcBef>
                <a:spcPts val="1800"/>
              </a:spcBef>
            </a:pPr>
            <a:r>
              <a:rPr lang="en-US" sz="2400" dirty="0"/>
              <a:t>Alternatives: restricted duty; change shift</a:t>
            </a:r>
            <a:endParaRPr lang="en-US" sz="2400" i="1" dirty="0"/>
          </a:p>
        </p:txBody>
      </p:sp>
    </p:spTree>
    <p:extLst>
      <p:ext uri="{BB962C8B-B14F-4D97-AF65-F5344CB8AC3E}">
        <p14:creationId xmlns:p14="http://schemas.microsoft.com/office/powerpoint/2010/main" val="347500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68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2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960"/>
                            </p:stCondLst>
                            <p:childTnLst>
                              <p:par>
                                <p:cTn id="18" presetID="10" presetClass="entr" presetSubtype="0" fill="hold" nodeType="afterEffect">
                                  <p:stCondLst>
                                    <p:cond delay="0"/>
                                  </p:stCondLst>
                                  <p:iterate type="lt">
                                    <p:tmPct val="2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iterate type="lt">
                                    <p:tmPct val="2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670"/>
                            </p:stCondLst>
                            <p:childTnLst>
                              <p:par>
                                <p:cTn id="27" presetID="10" presetClass="entr" presetSubtype="0" fill="hold" nodeType="afterEffect">
                                  <p:stCondLst>
                                    <p:cond delay="0"/>
                                  </p:stCondLst>
                                  <p:iterate type="lt">
                                    <p:tmPct val="2000"/>
                                  </p:iterate>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iterate type="lt">
                                    <p:tmPct val="2000"/>
                                  </p:iterate>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iterate type="lt">
                                    <p:tmPct val="2000"/>
                                  </p:iterate>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iterate type="lt">
                                    <p:tmPct val="2000"/>
                                  </p:iterate>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Disciplinary Action</a:t>
            </a:r>
          </a:p>
        </p:txBody>
      </p:sp>
      <p:sp>
        <p:nvSpPr>
          <p:cNvPr id="3" name="Content Placeholder 2"/>
          <p:cNvSpPr>
            <a:spLocks noGrp="1"/>
          </p:cNvSpPr>
          <p:nvPr>
            <p:ph idx="1"/>
          </p:nvPr>
        </p:nvSpPr>
        <p:spPr>
          <a:xfrm>
            <a:off x="457200" y="1600200"/>
            <a:ext cx="8534400" cy="5181600"/>
          </a:xfrm>
        </p:spPr>
        <p:txBody>
          <a:bodyPr>
            <a:normAutofit/>
          </a:bodyPr>
          <a:lstStyle/>
          <a:p>
            <a:r>
              <a:rPr lang="en-US" b="1" dirty="0"/>
              <a:t>101 on </a:t>
            </a:r>
            <a:r>
              <a:rPr lang="en-US" b="1" u="sng" dirty="0" err="1"/>
              <a:t>Loudermill</a:t>
            </a:r>
            <a:r>
              <a:rPr lang="en-US" b="1" dirty="0"/>
              <a:t> Hearings</a:t>
            </a:r>
            <a:r>
              <a:rPr lang="en-US" dirty="0"/>
              <a:t>; </a:t>
            </a:r>
            <a:r>
              <a:rPr lang="en-US" sz="2000" u="sng" dirty="0"/>
              <a:t>Cleveland Board of Education v. </a:t>
            </a:r>
            <a:r>
              <a:rPr lang="en-US" sz="2000" u="sng" dirty="0" err="1"/>
              <a:t>Loudermill</a:t>
            </a:r>
            <a:r>
              <a:rPr lang="en-US" sz="2000" dirty="0"/>
              <a:t>, 470 U.S. 532 (1985)</a:t>
            </a:r>
            <a:endParaRPr lang="en-US" dirty="0"/>
          </a:p>
          <a:p>
            <a:pPr lvl="1">
              <a:spcBef>
                <a:spcPts val="1800"/>
              </a:spcBef>
            </a:pPr>
            <a:r>
              <a:rPr lang="en-US" sz="2400" dirty="0"/>
              <a:t>Applicable to all employees with a property interest</a:t>
            </a:r>
          </a:p>
          <a:p>
            <a:pPr lvl="1">
              <a:spcBef>
                <a:spcPts val="1800"/>
              </a:spcBef>
            </a:pPr>
            <a:r>
              <a:rPr lang="en-US" sz="2400" dirty="0"/>
              <a:t>Pre-Discipline Hearing with final Decision Maker</a:t>
            </a:r>
          </a:p>
          <a:p>
            <a:pPr lvl="1">
              <a:spcBef>
                <a:spcPts val="1800"/>
              </a:spcBef>
            </a:pPr>
            <a:r>
              <a:rPr lang="en-US" sz="2400" dirty="0"/>
              <a:t>Employee gets notice of findings (factual and conclusions on violations)</a:t>
            </a:r>
            <a:endParaRPr lang="en-US" sz="2000" dirty="0"/>
          </a:p>
          <a:p>
            <a:pPr lvl="1">
              <a:spcBef>
                <a:spcPts val="1800"/>
              </a:spcBef>
            </a:pPr>
            <a:r>
              <a:rPr lang="en-US" sz="2400" dirty="0"/>
              <a:t>Purpose of hearing:</a:t>
            </a:r>
          </a:p>
          <a:p>
            <a:pPr lvl="2">
              <a:spcBef>
                <a:spcPts val="1800"/>
              </a:spcBef>
            </a:pPr>
            <a:r>
              <a:rPr lang="en-US" sz="2000" dirty="0"/>
              <a:t>Investigator bias or mistakes</a:t>
            </a:r>
          </a:p>
          <a:p>
            <a:pPr lvl="2">
              <a:spcBef>
                <a:spcPts val="1800"/>
              </a:spcBef>
            </a:pPr>
            <a:r>
              <a:rPr lang="en-US" sz="2000" dirty="0"/>
              <a:t>Speak now or forever hold your peace</a:t>
            </a:r>
          </a:p>
          <a:p>
            <a:pPr lvl="2">
              <a:spcBef>
                <a:spcPts val="1800"/>
              </a:spcBef>
            </a:pPr>
            <a:r>
              <a:rPr lang="en-US" sz="2000" dirty="0"/>
              <a:t>Typically one side conversation</a:t>
            </a:r>
          </a:p>
        </p:txBody>
      </p:sp>
    </p:spTree>
    <p:extLst>
      <p:ext uri="{BB962C8B-B14F-4D97-AF65-F5344CB8AC3E}">
        <p14:creationId xmlns:p14="http://schemas.microsoft.com/office/powerpoint/2010/main" val="250891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27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2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iterate type="lt">
                                    <p:tmPct val="2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iterate type="lt">
                                    <p:tmPct val="2000"/>
                                  </p:iterate>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par>
                          <p:cTn id="27" fill="hold">
                            <p:stCondLst>
                              <p:cond delay="660"/>
                            </p:stCondLst>
                            <p:childTnLst>
                              <p:par>
                                <p:cTn id="28" presetID="10" presetClass="entr" presetSubtype="0" fill="hold" nodeType="afterEffect">
                                  <p:stCondLst>
                                    <p:cond delay="0"/>
                                  </p:stCondLst>
                                  <p:iterate type="lt">
                                    <p:tmPct val="2000"/>
                                  </p:iterate>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par>
                          <p:cTn id="31" fill="hold">
                            <p:stCondLst>
                              <p:cond delay="1410"/>
                            </p:stCondLst>
                            <p:childTnLst>
                              <p:par>
                                <p:cTn id="32" presetID="10" presetClass="entr" presetSubtype="0" fill="hold" nodeType="afterEffect">
                                  <p:stCondLst>
                                    <p:cond delay="0"/>
                                  </p:stCondLst>
                                  <p:iterate type="lt">
                                    <p:tmPct val="2000"/>
                                  </p:iterate>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par>
                          <p:cTn id="35" fill="hold">
                            <p:stCondLst>
                              <p:cond delay="2200"/>
                            </p:stCondLst>
                            <p:childTnLst>
                              <p:par>
                                <p:cTn id="36" presetID="10" presetClass="entr" presetSubtype="0" fill="hold" nodeType="afterEffect">
                                  <p:stCondLst>
                                    <p:cond delay="0"/>
                                  </p:stCondLst>
                                  <p:iterate type="lt">
                                    <p:tmPct val="2000"/>
                                  </p:iterate>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Disciplinary Action</a:t>
            </a:r>
          </a:p>
        </p:txBody>
      </p:sp>
      <p:sp>
        <p:nvSpPr>
          <p:cNvPr id="3" name="Content Placeholder 2"/>
          <p:cNvSpPr>
            <a:spLocks noGrp="1"/>
          </p:cNvSpPr>
          <p:nvPr>
            <p:ph idx="1"/>
          </p:nvPr>
        </p:nvSpPr>
        <p:spPr>
          <a:xfrm>
            <a:off x="457200" y="1600200"/>
            <a:ext cx="8534400" cy="5181600"/>
          </a:xfrm>
        </p:spPr>
        <p:txBody>
          <a:bodyPr>
            <a:normAutofit/>
          </a:bodyPr>
          <a:lstStyle/>
          <a:p>
            <a:r>
              <a:rPr lang="en-US" dirty="0"/>
              <a:t>Degree of Discipline:</a:t>
            </a:r>
          </a:p>
          <a:p>
            <a:pPr lvl="1">
              <a:spcBef>
                <a:spcPts val="1800"/>
              </a:spcBef>
            </a:pPr>
            <a:r>
              <a:rPr lang="en-US" sz="2400" dirty="0"/>
              <a:t>Very few violations are absolutely terminable</a:t>
            </a:r>
          </a:p>
          <a:p>
            <a:pPr lvl="1">
              <a:spcBef>
                <a:spcPts val="1800"/>
              </a:spcBef>
            </a:pPr>
            <a:r>
              <a:rPr lang="en-US" sz="2400" dirty="0"/>
              <a:t>Factors to Consider:</a:t>
            </a:r>
          </a:p>
          <a:p>
            <a:pPr lvl="2">
              <a:spcBef>
                <a:spcPts val="600"/>
              </a:spcBef>
            </a:pPr>
            <a:r>
              <a:rPr lang="en-US" sz="2200" dirty="0"/>
              <a:t>Employee’s tenure &amp; history (documented and otherwise)</a:t>
            </a:r>
          </a:p>
          <a:p>
            <a:pPr lvl="2">
              <a:spcBef>
                <a:spcPts val="600"/>
              </a:spcBef>
            </a:pPr>
            <a:r>
              <a:rPr lang="en-US" sz="2200" dirty="0"/>
              <a:t>Prior violations (similarity; recency)</a:t>
            </a:r>
          </a:p>
          <a:p>
            <a:pPr lvl="2">
              <a:spcBef>
                <a:spcPts val="600"/>
              </a:spcBef>
            </a:pPr>
            <a:r>
              <a:rPr lang="en-US" sz="2200" dirty="0"/>
              <a:t>Type of mistake: Law Enforcement, Admin or Supervisory</a:t>
            </a:r>
          </a:p>
          <a:p>
            <a:pPr lvl="2">
              <a:spcBef>
                <a:spcPts val="600"/>
              </a:spcBef>
            </a:pPr>
            <a:r>
              <a:rPr lang="en-US" sz="2200" dirty="0"/>
              <a:t>Prior discipline handed out for same/similar offense</a:t>
            </a:r>
          </a:p>
          <a:p>
            <a:pPr lvl="2">
              <a:spcBef>
                <a:spcPts val="600"/>
              </a:spcBef>
            </a:pPr>
            <a:r>
              <a:rPr lang="en-US" sz="2200" dirty="0"/>
              <a:t>Frequency of this kind of mistake – problem with this employee or this shift (or even this Agency)</a:t>
            </a:r>
          </a:p>
          <a:p>
            <a:pPr lvl="1">
              <a:spcBef>
                <a:spcPts val="1800"/>
              </a:spcBef>
            </a:pPr>
            <a:r>
              <a:rPr lang="en-US" sz="2400" dirty="0"/>
              <a:t>The Downside to </a:t>
            </a:r>
            <a:r>
              <a:rPr lang="en-US" sz="2400" i="1" dirty="0"/>
              <a:t>Sending a Message</a:t>
            </a:r>
            <a:endParaRPr lang="en-US" sz="2400" dirty="0"/>
          </a:p>
        </p:txBody>
      </p:sp>
    </p:spTree>
    <p:extLst>
      <p:ext uri="{BB962C8B-B14F-4D97-AF65-F5344CB8AC3E}">
        <p14:creationId xmlns:p14="http://schemas.microsoft.com/office/powerpoint/2010/main" val="230533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68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570"/>
                            </p:stCondLst>
                            <p:childTnLst>
                              <p:par>
                                <p:cTn id="13" presetID="10" presetClass="entr" presetSubtype="0" fill="hold" nodeType="afterEffect">
                                  <p:stCondLst>
                                    <p:cond delay="0"/>
                                  </p:stCondLst>
                                  <p:iterate type="lt">
                                    <p:tmPct val="2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2240"/>
                            </p:stCondLst>
                            <p:childTnLst>
                              <p:par>
                                <p:cTn id="17" presetID="10" presetClass="entr" presetSubtype="0" fill="hold" nodeType="afterEffect">
                                  <p:stCondLst>
                                    <p:cond delay="0"/>
                                  </p:stCondLst>
                                  <p:iterate type="lt">
                                    <p:tmPct val="2000"/>
                                  </p:iterate>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3210"/>
                            </p:stCondLst>
                            <p:childTnLst>
                              <p:par>
                                <p:cTn id="21" presetID="10" presetClass="entr" presetSubtype="0" fill="hold" nodeType="afterEffect">
                                  <p:stCondLst>
                                    <p:cond delay="0"/>
                                  </p:stCondLst>
                                  <p:iterate type="lt">
                                    <p:tmPct val="2000"/>
                                  </p:iterate>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iterate type="lt">
                                    <p:tmPct val="2000"/>
                                  </p:iterate>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iterate type="lt">
                                    <p:tmPct val="2000"/>
                                  </p:iterate>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iterate type="lt">
                                    <p:tmPct val="2000"/>
                                  </p:iterate>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iterate type="lt">
                                    <p:tmPct val="2000"/>
                                  </p:iterate>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Employment Relationship</a:t>
            </a:r>
          </a:p>
        </p:txBody>
      </p:sp>
      <p:sp>
        <p:nvSpPr>
          <p:cNvPr id="3" name="Content Placeholder 2"/>
          <p:cNvSpPr>
            <a:spLocks noGrp="1"/>
          </p:cNvSpPr>
          <p:nvPr>
            <p:ph idx="1"/>
          </p:nvPr>
        </p:nvSpPr>
        <p:spPr>
          <a:xfrm>
            <a:off x="457200" y="1600200"/>
            <a:ext cx="8534400" cy="5181600"/>
          </a:xfrm>
        </p:spPr>
        <p:txBody>
          <a:bodyPr/>
          <a:lstStyle/>
          <a:p>
            <a:r>
              <a:rPr lang="en-US" sz="2800" dirty="0"/>
              <a:t>Key Documents in the Employment Relationship:</a:t>
            </a:r>
          </a:p>
          <a:p>
            <a:pPr lvl="1">
              <a:spcBef>
                <a:spcPts val="2400"/>
              </a:spcBef>
            </a:pPr>
            <a:r>
              <a:rPr lang="en-US" sz="2800" dirty="0"/>
              <a:t>Charter / Statutory Provisions</a:t>
            </a:r>
          </a:p>
          <a:p>
            <a:pPr lvl="1">
              <a:spcBef>
                <a:spcPts val="2400"/>
              </a:spcBef>
            </a:pPr>
            <a:r>
              <a:rPr lang="en-US" sz="2800" dirty="0"/>
              <a:t>Collective Bargaining Agreement</a:t>
            </a:r>
          </a:p>
          <a:p>
            <a:pPr lvl="1">
              <a:spcBef>
                <a:spcPts val="2400"/>
              </a:spcBef>
            </a:pPr>
            <a:r>
              <a:rPr lang="en-US" sz="2800" dirty="0"/>
              <a:t>Police Pension Statutes</a:t>
            </a:r>
          </a:p>
          <a:p>
            <a:pPr lvl="1">
              <a:spcBef>
                <a:spcPts val="2400"/>
              </a:spcBef>
            </a:pPr>
            <a:r>
              <a:rPr lang="en-US" sz="2800" dirty="0"/>
              <a:t>City Ordinances</a:t>
            </a:r>
          </a:p>
          <a:p>
            <a:pPr lvl="1">
              <a:spcBef>
                <a:spcPts val="2400"/>
              </a:spcBef>
            </a:pPr>
            <a:r>
              <a:rPr lang="en-US" sz="2800" dirty="0"/>
              <a:t>City Personnel Manual / Handbook</a:t>
            </a:r>
          </a:p>
          <a:p>
            <a:pPr lvl="1">
              <a:spcBef>
                <a:spcPts val="2400"/>
              </a:spcBef>
            </a:pPr>
            <a:r>
              <a:rPr lang="en-US" sz="2800" dirty="0"/>
              <a:t>PD Policy Manual</a:t>
            </a:r>
            <a:endParaRPr lang="en-US" dirty="0"/>
          </a:p>
        </p:txBody>
      </p:sp>
    </p:spTree>
    <p:extLst>
      <p:ext uri="{BB962C8B-B14F-4D97-AF65-F5344CB8AC3E}">
        <p14:creationId xmlns:p14="http://schemas.microsoft.com/office/powerpoint/2010/main" val="120614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2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74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2000"/>
                                  </p:iterate>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760"/>
                            </p:stCondLst>
                            <p:childTnLst>
                              <p:par>
                                <p:cTn id="18" presetID="10" presetClass="entr" presetSubtype="0" fill="hold" nodeType="afterEffect">
                                  <p:stCondLst>
                                    <p:cond delay="500"/>
                                  </p:stCondLst>
                                  <p:iterate type="lt">
                                    <p:tmPct val="2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2040"/>
                            </p:stCondLst>
                            <p:childTnLst>
                              <p:par>
                                <p:cTn id="22" presetID="10" presetClass="entr" presetSubtype="0" fill="hold" nodeType="afterEffect">
                                  <p:stCondLst>
                                    <p:cond delay="500"/>
                                  </p:stCondLst>
                                  <p:iterate type="lt">
                                    <p:tmPct val="2000"/>
                                  </p:iterate>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par>
                          <p:cTn id="25" fill="hold">
                            <p:stCondLst>
                              <p:cond delay="3240"/>
                            </p:stCondLst>
                            <p:childTnLst>
                              <p:par>
                                <p:cTn id="26" presetID="10" presetClass="entr" presetSubtype="0" fill="hold" nodeType="afterEffect">
                                  <p:stCondLst>
                                    <p:cond delay="500"/>
                                  </p:stCondLst>
                                  <p:iterate type="lt">
                                    <p:tmPct val="2000"/>
                                  </p:iterate>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par>
                          <p:cTn id="29" fill="hold">
                            <p:stCondLst>
                              <p:cond delay="4370"/>
                            </p:stCondLst>
                            <p:childTnLst>
                              <p:par>
                                <p:cTn id="30" presetID="10" presetClass="entr" presetSubtype="0" fill="hold" nodeType="afterEffect">
                                  <p:stCondLst>
                                    <p:cond delay="500"/>
                                  </p:stCondLst>
                                  <p:iterate type="lt">
                                    <p:tmPct val="2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5640"/>
                            </p:stCondLst>
                            <p:childTnLst>
                              <p:par>
                                <p:cTn id="34" presetID="10" presetClass="entr" presetSubtype="0" fill="hold" nodeType="afterEffect">
                                  <p:stCondLst>
                                    <p:cond delay="500"/>
                                  </p:stCondLst>
                                  <p:iterate type="lt">
                                    <p:tmPct val="2000"/>
                                  </p:iterate>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Employment Relationship</a:t>
            </a:r>
          </a:p>
        </p:txBody>
      </p:sp>
      <p:sp>
        <p:nvSpPr>
          <p:cNvPr id="3" name="Content Placeholder 2"/>
          <p:cNvSpPr>
            <a:spLocks noGrp="1"/>
          </p:cNvSpPr>
          <p:nvPr>
            <p:ph idx="1"/>
          </p:nvPr>
        </p:nvSpPr>
        <p:spPr>
          <a:xfrm>
            <a:off x="457200" y="1600200"/>
            <a:ext cx="8458200" cy="5181600"/>
          </a:xfrm>
        </p:spPr>
        <p:txBody>
          <a:bodyPr>
            <a:normAutofit/>
          </a:bodyPr>
          <a:lstStyle/>
          <a:p>
            <a:r>
              <a:rPr lang="en-US" sz="2800" dirty="0"/>
              <a:t>At Will Employment</a:t>
            </a:r>
          </a:p>
          <a:p>
            <a:pPr lvl="1">
              <a:spcBef>
                <a:spcPts val="2400"/>
              </a:spcBef>
            </a:pPr>
            <a:r>
              <a:rPr lang="en-US" sz="2400" dirty="0"/>
              <a:t>Default Relationship in Oklahoma</a:t>
            </a:r>
          </a:p>
          <a:p>
            <a:pPr lvl="1">
              <a:spcBef>
                <a:spcPts val="2400"/>
              </a:spcBef>
            </a:pPr>
            <a:r>
              <a:rPr lang="en-US" sz="2400" dirty="0"/>
              <a:t>Employee/Employer can end the relationship at anytime</a:t>
            </a:r>
          </a:p>
          <a:p>
            <a:pPr lvl="1">
              <a:spcBef>
                <a:spcPts val="2400"/>
              </a:spcBef>
            </a:pPr>
            <a:r>
              <a:rPr lang="en-US" sz="2400" dirty="0"/>
              <a:t>“For the Good of the Service”</a:t>
            </a:r>
          </a:p>
          <a:p>
            <a:pPr lvl="1">
              <a:spcBef>
                <a:spcPts val="2400"/>
              </a:spcBef>
            </a:pPr>
            <a:r>
              <a:rPr lang="en-US" sz="2400" dirty="0"/>
              <a:t>Can fire for any reason…except an illegal one</a:t>
            </a:r>
          </a:p>
          <a:p>
            <a:pPr lvl="1">
              <a:spcBef>
                <a:spcPts val="2400"/>
              </a:spcBef>
            </a:pPr>
            <a:r>
              <a:rPr lang="en-US" sz="2400" dirty="0"/>
              <a:t>Have a reason!</a:t>
            </a:r>
          </a:p>
          <a:p>
            <a:pPr lvl="1">
              <a:spcBef>
                <a:spcPts val="2400"/>
              </a:spcBef>
            </a:pPr>
            <a:r>
              <a:rPr lang="en-US" sz="2400" dirty="0"/>
              <a:t>Due Process – Not Required, but you </a:t>
            </a:r>
            <a:r>
              <a:rPr lang="en-US" sz="2400" i="1" dirty="0"/>
              <a:t>can</a:t>
            </a:r>
            <a:r>
              <a:rPr lang="en-US" sz="2400" dirty="0"/>
              <a:t> give it.</a:t>
            </a:r>
          </a:p>
        </p:txBody>
      </p:sp>
    </p:spTree>
    <p:extLst>
      <p:ext uri="{BB962C8B-B14F-4D97-AF65-F5344CB8AC3E}">
        <p14:creationId xmlns:p14="http://schemas.microsoft.com/office/powerpoint/2010/main" val="2959037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650"/>
                            </p:stCondLst>
                            <p:childTnLst>
                              <p:par>
                                <p:cTn id="9" presetID="10" presetClass="entr" presetSubtype="0" fill="hold" nodeType="afterEffect">
                                  <p:stCondLst>
                                    <p:cond delay="100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430"/>
                            </p:stCondLst>
                            <p:childTnLst>
                              <p:par>
                                <p:cTn id="13" presetID="10" presetClass="entr" presetSubtype="0" fill="hold" nodeType="afterEffect">
                                  <p:stCondLst>
                                    <p:cond delay="0"/>
                                  </p:stCondLst>
                                  <p:iterate type="lt">
                                    <p:tmPct val="2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iterate type="lt">
                                    <p:tmPct val="2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730"/>
                            </p:stCondLst>
                            <p:childTnLst>
                              <p:par>
                                <p:cTn id="22" presetID="10" presetClass="entr" presetSubtype="0" fill="hold" nodeType="afterEffect">
                                  <p:stCondLst>
                                    <p:cond delay="1000"/>
                                  </p:stCondLst>
                                  <p:iterate type="lt">
                                    <p:tmPct val="2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2600"/>
                            </p:stCondLst>
                            <p:childTnLst>
                              <p:par>
                                <p:cTn id="26" presetID="10" presetClass="entr" presetSubtype="0" fill="hold" nodeType="afterEffect">
                                  <p:stCondLst>
                                    <p:cond delay="1000"/>
                                  </p:stCondLst>
                                  <p:iterate type="lt">
                                    <p:tmPct val="2000"/>
                                  </p:iterate>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iterate type="lt">
                                    <p:tmPct val="2000"/>
                                  </p:iterate>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Employment Relationship</a:t>
            </a:r>
          </a:p>
        </p:txBody>
      </p:sp>
      <p:sp>
        <p:nvSpPr>
          <p:cNvPr id="3" name="Content Placeholder 2"/>
          <p:cNvSpPr>
            <a:spLocks noGrp="1"/>
          </p:cNvSpPr>
          <p:nvPr>
            <p:ph idx="1"/>
          </p:nvPr>
        </p:nvSpPr>
        <p:spPr>
          <a:xfrm>
            <a:off x="457200" y="1600200"/>
            <a:ext cx="8458200" cy="5181600"/>
          </a:xfrm>
        </p:spPr>
        <p:txBody>
          <a:bodyPr>
            <a:normAutofit/>
          </a:bodyPr>
          <a:lstStyle/>
          <a:p>
            <a:pPr>
              <a:spcBef>
                <a:spcPts val="1800"/>
              </a:spcBef>
            </a:pPr>
            <a:r>
              <a:rPr lang="en-US" sz="2800" dirty="0"/>
              <a:t>“Property Interest”: when Employment is not At Will</a:t>
            </a:r>
          </a:p>
          <a:p>
            <a:pPr lvl="1">
              <a:spcBef>
                <a:spcPts val="2400"/>
              </a:spcBef>
            </a:pPr>
            <a:r>
              <a:rPr lang="en-US" sz="2400" dirty="0"/>
              <a:t>Substantive, legal restriction on your ability to fire</a:t>
            </a:r>
          </a:p>
          <a:p>
            <a:pPr lvl="1">
              <a:spcBef>
                <a:spcPts val="2400"/>
              </a:spcBef>
            </a:pPr>
            <a:r>
              <a:rPr lang="en-US" sz="2400" dirty="0"/>
              <a:t>Employee has an expectation that they will remain employed unless you meet that restriction</a:t>
            </a:r>
          </a:p>
          <a:p>
            <a:pPr lvl="1">
              <a:spcBef>
                <a:spcPts val="2400"/>
              </a:spcBef>
            </a:pPr>
            <a:r>
              <a:rPr lang="en-US" sz="2400" dirty="0"/>
              <a:t>“Cause”		“Good Cause”</a:t>
            </a:r>
            <a:br>
              <a:rPr lang="en-US" sz="2400" dirty="0"/>
            </a:br>
            <a:r>
              <a:rPr lang="en-US" sz="2400" dirty="0"/>
              <a:t>“Just Cause”	“Merit and Fitness”</a:t>
            </a:r>
          </a:p>
          <a:p>
            <a:pPr lvl="1">
              <a:spcBef>
                <a:spcPts val="2400"/>
              </a:spcBef>
            </a:pPr>
            <a:r>
              <a:rPr lang="en-US" sz="2400" dirty="0"/>
              <a:t>Employer burden to establish “Cause” before firing</a:t>
            </a:r>
          </a:p>
          <a:p>
            <a:pPr lvl="1">
              <a:spcBef>
                <a:spcPts val="2400"/>
              </a:spcBef>
            </a:pPr>
            <a:r>
              <a:rPr lang="en-US" sz="2400" dirty="0"/>
              <a:t>Cannot Take Property (Interest) without Due Process</a:t>
            </a:r>
          </a:p>
          <a:p>
            <a:pPr lvl="1"/>
            <a:endParaRPr lang="en-US" dirty="0"/>
          </a:p>
        </p:txBody>
      </p:sp>
    </p:spTree>
    <p:extLst>
      <p:ext uri="{BB962C8B-B14F-4D97-AF65-F5344CB8AC3E}">
        <p14:creationId xmlns:p14="http://schemas.microsoft.com/office/powerpoint/2010/main" val="429106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93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890"/>
                            </p:stCondLst>
                            <p:childTnLst>
                              <p:par>
                                <p:cTn id="13" presetID="10" presetClass="entr" presetSubtype="0" fill="hold" nodeType="afterEffect">
                                  <p:stCondLst>
                                    <p:cond delay="0"/>
                                  </p:stCondLst>
                                  <p:iterate type="lt">
                                    <p:tmPct val="2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iterate type="lt">
                                    <p:tmPct val="2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iterate type="lt">
                                    <p:tmPct val="2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iterate type="lt">
                                    <p:tmPct val="2000"/>
                                  </p:iterate>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Employment Relationship</a:t>
            </a:r>
          </a:p>
        </p:txBody>
      </p:sp>
      <p:sp>
        <p:nvSpPr>
          <p:cNvPr id="3" name="Content Placeholder 2"/>
          <p:cNvSpPr>
            <a:spLocks noGrp="1"/>
          </p:cNvSpPr>
          <p:nvPr>
            <p:ph idx="1"/>
          </p:nvPr>
        </p:nvSpPr>
        <p:spPr>
          <a:xfrm>
            <a:off x="457200" y="1600200"/>
            <a:ext cx="8534400" cy="5105400"/>
          </a:xfrm>
        </p:spPr>
        <p:txBody>
          <a:bodyPr>
            <a:normAutofit/>
          </a:bodyPr>
          <a:lstStyle/>
          <a:p>
            <a:r>
              <a:rPr lang="en-US" sz="2800" dirty="0"/>
              <a:t>Compare:</a:t>
            </a:r>
          </a:p>
          <a:p>
            <a:pPr lvl="1">
              <a:spcBef>
                <a:spcPts val="3600"/>
              </a:spcBef>
            </a:pPr>
            <a:r>
              <a:rPr lang="en-US" sz="2400" dirty="0"/>
              <a:t>11 O.S. §10-120 (Council-Manager form of government):</a:t>
            </a:r>
          </a:p>
          <a:p>
            <a:pPr marL="461963" lvl="1" indent="0">
              <a:spcBef>
                <a:spcPts val="1800"/>
              </a:spcBef>
              <a:buNone/>
            </a:pPr>
            <a:r>
              <a:rPr lang="en-US" sz="2800" dirty="0"/>
              <a:t>[R]</a:t>
            </a:r>
            <a:r>
              <a:rPr lang="en-US" sz="2800" dirty="0" err="1"/>
              <a:t>emovals</a:t>
            </a:r>
            <a:r>
              <a:rPr lang="en-US" sz="2800" dirty="0"/>
              <a:t>, demotions, suspensions, and layoffs shall be made </a:t>
            </a:r>
            <a:r>
              <a:rPr lang="en-US" sz="2800" i="1" u="sng" dirty="0">
                <a:solidFill>
                  <a:srgbClr val="FF0000"/>
                </a:solidFill>
              </a:rPr>
              <a:t>solely for the good of the service</a:t>
            </a:r>
            <a:r>
              <a:rPr lang="en-US" sz="2800" i="1" dirty="0"/>
              <a:t>.</a:t>
            </a:r>
          </a:p>
          <a:p>
            <a:pPr marL="461963" lvl="1" indent="-185738">
              <a:spcBef>
                <a:spcPts val="3600"/>
              </a:spcBef>
            </a:pPr>
            <a:r>
              <a:rPr lang="en-US" sz="2400" dirty="0"/>
              <a:t>11 O.S. §50-123 (Police Pension Protection):</a:t>
            </a:r>
          </a:p>
          <a:p>
            <a:pPr marL="461963" lvl="1" indent="0">
              <a:spcBef>
                <a:spcPts val="1800"/>
              </a:spcBef>
              <a:buNone/>
            </a:pPr>
            <a:r>
              <a:rPr lang="en-US" sz="2800" dirty="0"/>
              <a:t>No member may be discharged </a:t>
            </a:r>
            <a:r>
              <a:rPr lang="en-US" sz="2800" i="1" u="sng" dirty="0">
                <a:solidFill>
                  <a:srgbClr val="FF0000"/>
                </a:solidFill>
              </a:rPr>
              <a:t>except for cause</a:t>
            </a:r>
            <a:r>
              <a:rPr lang="en-US" sz="2800" i="1" u="sng" dirty="0"/>
              <a:t>.</a:t>
            </a:r>
            <a:endParaRPr lang="en-US" sz="2800" i="1" dirty="0"/>
          </a:p>
        </p:txBody>
      </p:sp>
    </p:spTree>
    <p:extLst>
      <p:ext uri="{BB962C8B-B14F-4D97-AF65-F5344CB8AC3E}">
        <p14:creationId xmlns:p14="http://schemas.microsoft.com/office/powerpoint/2010/main" val="186681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7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530"/>
                            </p:stCondLst>
                            <p:childTnLst>
                              <p:par>
                                <p:cTn id="13" presetID="10" presetClass="entr" presetSubtype="0" fill="hold" nodeType="afterEffect">
                                  <p:stCondLst>
                                    <p:cond delay="0"/>
                                  </p:stCondLst>
                                  <p:iterate type="lt">
                                    <p:tmPct val="2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iterate type="lt">
                                    <p:tmPct val="2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880"/>
                            </p:stCondLst>
                            <p:childTnLst>
                              <p:par>
                                <p:cTn id="22" presetID="10" presetClass="entr" presetSubtype="0" fill="hold" nodeType="afterEffect">
                                  <p:stCondLst>
                                    <p:cond delay="0"/>
                                  </p:stCondLst>
                                  <p:iterate type="lt">
                                    <p:tmPct val="2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Employment Relationship</a:t>
            </a:r>
          </a:p>
        </p:txBody>
      </p:sp>
      <p:sp>
        <p:nvSpPr>
          <p:cNvPr id="3" name="Content Placeholder 2"/>
          <p:cNvSpPr>
            <a:spLocks noGrp="1"/>
          </p:cNvSpPr>
          <p:nvPr>
            <p:ph idx="1"/>
          </p:nvPr>
        </p:nvSpPr>
        <p:spPr>
          <a:xfrm>
            <a:off x="457200" y="1600200"/>
            <a:ext cx="8534400" cy="5181600"/>
          </a:xfrm>
        </p:spPr>
        <p:txBody>
          <a:bodyPr>
            <a:normAutofit lnSpcReduction="10000"/>
          </a:bodyPr>
          <a:lstStyle/>
          <a:p>
            <a:r>
              <a:rPr lang="en-US" sz="2800" dirty="0"/>
              <a:t>Internal Process vs. Constitutional Due Process</a:t>
            </a:r>
          </a:p>
          <a:p>
            <a:pPr lvl="1">
              <a:spcBef>
                <a:spcPts val="2400"/>
              </a:spcBef>
            </a:pPr>
            <a:r>
              <a:rPr lang="en-US" sz="2400" dirty="0"/>
              <a:t>Policy typically far more formal than required</a:t>
            </a:r>
          </a:p>
          <a:p>
            <a:pPr lvl="1">
              <a:spcBef>
                <a:spcPts val="2400"/>
              </a:spcBef>
            </a:pPr>
            <a:r>
              <a:rPr lang="en-US" sz="2400" dirty="0"/>
              <a:t>Failure to follow internal, policy process:</a:t>
            </a:r>
          </a:p>
          <a:p>
            <a:pPr lvl="2">
              <a:spcBef>
                <a:spcPts val="2400"/>
              </a:spcBef>
            </a:pPr>
            <a:r>
              <a:rPr lang="en-US" sz="2400" b="1" dirty="0"/>
              <a:t>At Will</a:t>
            </a:r>
            <a:r>
              <a:rPr lang="en-US" sz="2400" dirty="0"/>
              <a:t>: No Constitutional violation, but maybe actionable in litigation under a breach of contract theory. </a:t>
            </a:r>
            <a:r>
              <a:rPr lang="en-US" sz="2400" u="sng" dirty="0"/>
              <a:t>Kester v. City of Stilwell</a:t>
            </a:r>
            <a:r>
              <a:rPr lang="en-US" sz="2400" dirty="0"/>
              <a:t>, 1997 OK CIV APP 1, 933 P.2d 952; </a:t>
            </a:r>
            <a:r>
              <a:rPr lang="en-US" sz="2400" u="sng" dirty="0"/>
              <a:t>Parker v. Town of Chelsea</a:t>
            </a:r>
            <a:r>
              <a:rPr lang="en-US" sz="2400" dirty="0"/>
              <a:t>, 263 Fed. </a:t>
            </a:r>
            <a:r>
              <a:rPr lang="en-US" sz="2400" dirty="0" err="1"/>
              <a:t>Appx</a:t>
            </a:r>
            <a:r>
              <a:rPr lang="en-US" sz="2400" dirty="0"/>
              <a:t>. 740 (10</a:t>
            </a:r>
            <a:r>
              <a:rPr lang="en-US" sz="2400" baseline="30000" dirty="0"/>
              <a:t>th</a:t>
            </a:r>
            <a:r>
              <a:rPr lang="en-US" sz="2400" dirty="0"/>
              <a:t> Cir. 2008).</a:t>
            </a:r>
          </a:p>
          <a:p>
            <a:pPr lvl="2">
              <a:spcBef>
                <a:spcPts val="2400"/>
              </a:spcBef>
            </a:pPr>
            <a:r>
              <a:rPr lang="en-US" sz="2400" b="1" dirty="0"/>
              <a:t>Property Interest</a:t>
            </a:r>
            <a:r>
              <a:rPr lang="en-US" sz="2400" dirty="0"/>
              <a:t>: Policy violation is not a Constitutional violation. Arbitrator / Pension Board may punish you for violating your own policy process</a:t>
            </a:r>
          </a:p>
        </p:txBody>
      </p:sp>
    </p:spTree>
    <p:extLst>
      <p:ext uri="{BB962C8B-B14F-4D97-AF65-F5344CB8AC3E}">
        <p14:creationId xmlns:p14="http://schemas.microsoft.com/office/powerpoint/2010/main" val="281926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91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2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870"/>
                            </p:stCondLst>
                            <p:childTnLst>
                              <p:par>
                                <p:cTn id="18" presetID="10" presetClass="entr" presetSubtype="0" fill="hold" nodeType="afterEffect">
                                  <p:stCondLst>
                                    <p:cond delay="0"/>
                                  </p:stCondLst>
                                  <p:iterate type="lt">
                                    <p:tmPct val="2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iterate type="lt">
                                    <p:tmPct val="2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Investigation</a:t>
            </a:r>
          </a:p>
        </p:txBody>
      </p:sp>
      <p:sp>
        <p:nvSpPr>
          <p:cNvPr id="3" name="Content Placeholder 2"/>
          <p:cNvSpPr>
            <a:spLocks noGrp="1"/>
          </p:cNvSpPr>
          <p:nvPr>
            <p:ph idx="1"/>
          </p:nvPr>
        </p:nvSpPr>
        <p:spPr>
          <a:xfrm>
            <a:off x="457200" y="1600200"/>
            <a:ext cx="8229600" cy="5181600"/>
          </a:xfrm>
        </p:spPr>
        <p:txBody>
          <a:bodyPr>
            <a:normAutofit/>
          </a:bodyPr>
          <a:lstStyle/>
          <a:p>
            <a:r>
              <a:rPr lang="en-US" sz="2800" dirty="0"/>
              <a:t>Due Process 101 – before you can discipline:</a:t>
            </a:r>
          </a:p>
          <a:p>
            <a:pPr lvl="1">
              <a:spcBef>
                <a:spcPts val="2400"/>
              </a:spcBef>
            </a:pPr>
            <a:r>
              <a:rPr lang="en-US" sz="2800" dirty="0"/>
              <a:t>Notice</a:t>
            </a:r>
          </a:p>
          <a:p>
            <a:pPr lvl="1">
              <a:spcBef>
                <a:spcPts val="2400"/>
              </a:spcBef>
            </a:pPr>
            <a:r>
              <a:rPr lang="en-US" sz="2800" dirty="0"/>
              <a:t>Opportunity to be Heard</a:t>
            </a:r>
          </a:p>
          <a:p>
            <a:pPr lvl="2">
              <a:spcBef>
                <a:spcPts val="1800"/>
              </a:spcBef>
            </a:pPr>
            <a:r>
              <a:rPr lang="en-US" sz="2400" dirty="0"/>
              <a:t>Reasonable Time</a:t>
            </a:r>
          </a:p>
          <a:p>
            <a:pPr lvl="2">
              <a:spcBef>
                <a:spcPts val="1800"/>
              </a:spcBef>
            </a:pPr>
            <a:r>
              <a:rPr lang="en-US" sz="2400" dirty="0"/>
              <a:t>Reasonable Manner</a:t>
            </a:r>
            <a:endParaRPr lang="en-US" dirty="0"/>
          </a:p>
        </p:txBody>
      </p:sp>
    </p:spTree>
    <p:extLst>
      <p:ext uri="{BB962C8B-B14F-4D97-AF65-F5344CB8AC3E}">
        <p14:creationId xmlns:p14="http://schemas.microsoft.com/office/powerpoint/2010/main" val="379517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860"/>
                            </p:stCondLst>
                            <p:childTnLst>
                              <p:par>
                                <p:cTn id="9" presetID="10" presetClass="entr" presetSubtype="0" fill="hold" nodeType="afterEffect">
                                  <p:stCondLst>
                                    <p:cond delay="100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410"/>
                            </p:stCondLst>
                            <p:childTnLst>
                              <p:par>
                                <p:cTn id="13" presetID="10" presetClass="entr" presetSubtype="0" fill="hold" nodeType="afterEffect">
                                  <p:stCondLst>
                                    <p:cond delay="1000"/>
                                  </p:stCondLst>
                                  <p:iterate type="lt">
                                    <p:tmPct val="2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iterate type="lt">
                                    <p:tmPct val="2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630"/>
                            </p:stCondLst>
                            <p:childTnLst>
                              <p:par>
                                <p:cTn id="22" presetID="10" presetClass="entr" presetSubtype="0" fill="hold" nodeType="afterEffect">
                                  <p:stCondLst>
                                    <p:cond delay="0"/>
                                  </p:stCondLst>
                                  <p:iterate type="lt">
                                    <p:tmPct val="2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Investigation</a:t>
            </a:r>
          </a:p>
        </p:txBody>
      </p:sp>
      <p:sp>
        <p:nvSpPr>
          <p:cNvPr id="3" name="Content Placeholder 2"/>
          <p:cNvSpPr>
            <a:spLocks noGrp="1"/>
          </p:cNvSpPr>
          <p:nvPr>
            <p:ph idx="1"/>
          </p:nvPr>
        </p:nvSpPr>
        <p:spPr>
          <a:xfrm>
            <a:off x="457200" y="1600200"/>
            <a:ext cx="8458200" cy="5181600"/>
          </a:xfrm>
        </p:spPr>
        <p:txBody>
          <a:bodyPr>
            <a:normAutofit/>
          </a:bodyPr>
          <a:lstStyle/>
          <a:p>
            <a:pPr>
              <a:spcBef>
                <a:spcPts val="1200"/>
              </a:spcBef>
            </a:pPr>
            <a:r>
              <a:rPr lang="en-US" sz="3000" dirty="0"/>
              <a:t>When Process is Due: Pre vs. Post-Deprivation:</a:t>
            </a:r>
          </a:p>
          <a:p>
            <a:pPr lvl="1">
              <a:spcBef>
                <a:spcPts val="1800"/>
              </a:spcBef>
            </a:pPr>
            <a:r>
              <a:rPr lang="en-US" sz="2600" dirty="0"/>
              <a:t>Pre-termination process need not be extensive or formal if adequate post-termination procedures are in place. </a:t>
            </a:r>
            <a:r>
              <a:rPr lang="en-US" sz="2600" u="sng" dirty="0" err="1"/>
              <a:t>Hennigh</a:t>
            </a:r>
            <a:r>
              <a:rPr lang="en-US" sz="2600" u="sng" dirty="0"/>
              <a:t> v. City of Shawnee</a:t>
            </a:r>
            <a:r>
              <a:rPr lang="en-US" sz="2600" dirty="0"/>
              <a:t>, 155 F.3d 1249 (10</a:t>
            </a:r>
            <a:r>
              <a:rPr lang="en-US" sz="2600" baseline="30000" dirty="0"/>
              <a:t>th</a:t>
            </a:r>
            <a:r>
              <a:rPr lang="en-US" sz="2600" dirty="0"/>
              <a:t> Cir. 1998).</a:t>
            </a:r>
          </a:p>
          <a:p>
            <a:pPr lvl="1">
              <a:spcBef>
                <a:spcPts val="1800"/>
              </a:spcBef>
            </a:pPr>
            <a:r>
              <a:rPr lang="en-US" sz="2600" dirty="0"/>
              <a:t>Adequate Process: Grievance Arbitration; Police Pension Hearing under 11 O.S. §50-123.</a:t>
            </a:r>
          </a:p>
          <a:p>
            <a:pPr lvl="2">
              <a:spcBef>
                <a:spcPts val="1800"/>
              </a:spcBef>
            </a:pPr>
            <a:r>
              <a:rPr lang="en-US" sz="2200" dirty="0"/>
              <a:t>Probationary Cops = At Will. </a:t>
            </a:r>
            <a:r>
              <a:rPr lang="en-US" sz="2200" i="1" dirty="0"/>
              <a:t>See</a:t>
            </a:r>
            <a:r>
              <a:rPr lang="en-US" sz="2200" dirty="0"/>
              <a:t> </a:t>
            </a:r>
            <a:r>
              <a:rPr lang="en-US" sz="2200" u="sng" dirty="0"/>
              <a:t>FOP v. City of Ardmore</a:t>
            </a:r>
            <a:r>
              <a:rPr lang="en-US" sz="2200" dirty="0"/>
              <a:t>, 2002 OK 19, 44 P.3d 569 (no Arbitration) &amp; </a:t>
            </a:r>
            <a:r>
              <a:rPr lang="en-US" sz="2200" u="sng" dirty="0"/>
              <a:t>City of Jenks v. Stone</a:t>
            </a:r>
            <a:r>
              <a:rPr lang="en-US" sz="2200" dirty="0"/>
              <a:t>, 2014 OK 11, 321 P.3d 179 (no Pension hearing).</a:t>
            </a:r>
            <a:endParaRPr lang="en-US" sz="2200" u="sng" dirty="0"/>
          </a:p>
        </p:txBody>
      </p:sp>
    </p:spTree>
    <p:extLst>
      <p:ext uri="{BB962C8B-B14F-4D97-AF65-F5344CB8AC3E}">
        <p14:creationId xmlns:p14="http://schemas.microsoft.com/office/powerpoint/2010/main" val="196108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89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2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iterate type="lt">
                                    <p:tmPct val="2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Investigation</a:t>
            </a:r>
          </a:p>
        </p:txBody>
      </p:sp>
      <p:sp>
        <p:nvSpPr>
          <p:cNvPr id="3" name="Content Placeholder 2"/>
          <p:cNvSpPr>
            <a:spLocks noGrp="1"/>
          </p:cNvSpPr>
          <p:nvPr>
            <p:ph idx="1"/>
          </p:nvPr>
        </p:nvSpPr>
        <p:spPr>
          <a:xfrm>
            <a:off x="457200" y="1600200"/>
            <a:ext cx="8229600" cy="5105400"/>
          </a:xfrm>
        </p:spPr>
        <p:txBody>
          <a:bodyPr>
            <a:normAutofit/>
          </a:bodyPr>
          <a:lstStyle/>
          <a:p>
            <a:r>
              <a:rPr lang="en-US" sz="3200" dirty="0"/>
              <a:t>Notice</a:t>
            </a:r>
          </a:p>
          <a:p>
            <a:pPr lvl="1">
              <a:spcBef>
                <a:spcPts val="1800"/>
              </a:spcBef>
            </a:pPr>
            <a:r>
              <a:rPr lang="en-US" sz="2800" dirty="0"/>
              <a:t>When:</a:t>
            </a:r>
          </a:p>
          <a:p>
            <a:pPr lvl="2">
              <a:spcBef>
                <a:spcPts val="1200"/>
              </a:spcBef>
            </a:pPr>
            <a:r>
              <a:rPr lang="en-US" sz="2400" dirty="0"/>
              <a:t>Before the interview (Reasonable Time/Manner)</a:t>
            </a:r>
          </a:p>
          <a:p>
            <a:pPr lvl="2">
              <a:spcBef>
                <a:spcPts val="1200"/>
              </a:spcBef>
            </a:pPr>
            <a:r>
              <a:rPr lang="en-US" sz="2400" dirty="0"/>
              <a:t>Your Policy likely requires more</a:t>
            </a:r>
          </a:p>
          <a:p>
            <a:pPr lvl="1">
              <a:spcBef>
                <a:spcPts val="2400"/>
              </a:spcBef>
            </a:pPr>
            <a:r>
              <a:rPr lang="en-US" sz="2800" dirty="0"/>
              <a:t>What:</a:t>
            </a:r>
          </a:p>
          <a:p>
            <a:pPr lvl="2">
              <a:spcBef>
                <a:spcPts val="1200"/>
              </a:spcBef>
            </a:pPr>
            <a:r>
              <a:rPr lang="en-US" sz="2400" dirty="0"/>
              <a:t>Enough to know what they are answering for</a:t>
            </a:r>
          </a:p>
          <a:p>
            <a:pPr lvl="2">
              <a:spcBef>
                <a:spcPts val="1200"/>
              </a:spcBef>
            </a:pPr>
            <a:r>
              <a:rPr lang="en-US" sz="2400" dirty="0"/>
              <a:t>Your Policy likely requires more</a:t>
            </a:r>
          </a:p>
          <a:p>
            <a:pPr lvl="1">
              <a:spcBef>
                <a:spcPts val="2400"/>
              </a:spcBef>
            </a:pPr>
            <a:r>
              <a:rPr lang="en-US" sz="2800" dirty="0"/>
              <a:t>New Allegations = New Notice = New Interview</a:t>
            </a:r>
          </a:p>
        </p:txBody>
      </p:sp>
    </p:spTree>
    <p:extLst>
      <p:ext uri="{BB962C8B-B14F-4D97-AF65-F5344CB8AC3E}">
        <p14:creationId xmlns:p14="http://schemas.microsoft.com/office/powerpoint/2010/main" val="277045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2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50"/>
                            </p:stCondLst>
                            <p:childTnLst>
                              <p:par>
                                <p:cTn id="9" presetID="10" presetClass="entr" presetSubtype="0" fill="hold" nodeType="afterEffect">
                                  <p:stCondLst>
                                    <p:cond delay="0"/>
                                  </p:stCondLst>
                                  <p:iterate type="lt">
                                    <p:tmPct val="2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90"/>
                            </p:stCondLst>
                            <p:childTnLst>
                              <p:par>
                                <p:cTn id="13" presetID="10" presetClass="entr" presetSubtype="0" fill="hold" nodeType="afterEffect">
                                  <p:stCondLst>
                                    <p:cond delay="0"/>
                                  </p:stCondLst>
                                  <p:iterate type="lt">
                                    <p:tmPct val="2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iterate type="lt">
                                    <p:tmPct val="2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iterate type="lt">
                                    <p:tmPct val="2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540"/>
                            </p:stCondLst>
                            <p:childTnLst>
                              <p:par>
                                <p:cTn id="27" presetID="10" presetClass="entr" presetSubtype="0" fill="hold" nodeType="afterEffect">
                                  <p:stCondLst>
                                    <p:cond delay="0"/>
                                  </p:stCondLst>
                                  <p:iterate type="lt">
                                    <p:tmPct val="2000"/>
                                  </p:iterate>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iterate type="lt">
                                    <p:tmPct val="2000"/>
                                  </p:iterate>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iterate type="lt">
                                    <p:tmPct val="2000"/>
                                  </p:iterate>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3873</TotalTime>
  <Words>1061</Words>
  <Application>Microsoft Office PowerPoint</Application>
  <PresentationFormat>On-screen Show (4:3)</PresentationFormat>
  <Paragraphs>134</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Clarity</vt:lpstr>
      <vt:lpstr>Personnel Actions  For Police Chiefs &amp; Command Staff</vt:lpstr>
      <vt:lpstr>The Employment Relationship</vt:lpstr>
      <vt:lpstr>The Employment Relationship</vt:lpstr>
      <vt:lpstr>The Employment Relationship</vt:lpstr>
      <vt:lpstr>The Employment Relationship</vt:lpstr>
      <vt:lpstr>The Employment Relationship</vt:lpstr>
      <vt:lpstr>The Investigation</vt:lpstr>
      <vt:lpstr>The Investigation</vt:lpstr>
      <vt:lpstr>The Investigation</vt:lpstr>
      <vt:lpstr>The Investigation</vt:lpstr>
      <vt:lpstr>The Investigation</vt:lpstr>
      <vt:lpstr>The Investigation</vt:lpstr>
      <vt:lpstr>The Investigation</vt:lpstr>
      <vt:lpstr>The Investigation</vt:lpstr>
      <vt:lpstr>The Disciplinary Action</vt:lpstr>
      <vt:lpstr>The Disciplinary Action</vt:lpstr>
    </vt:vector>
  </TitlesOfParts>
  <Company>Oklahoma Municipal Assurance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Oklahoma Open Records Act For Police Chiefs</dc:title>
  <dc:creator>Matt Love</dc:creator>
  <cp:lastModifiedBy>Matt Love</cp:lastModifiedBy>
  <cp:revision>117</cp:revision>
  <cp:lastPrinted>2019-04-09T12:42:41Z</cp:lastPrinted>
  <dcterms:created xsi:type="dcterms:W3CDTF">2014-09-15T19:20:05Z</dcterms:created>
  <dcterms:modified xsi:type="dcterms:W3CDTF">2020-10-20T13:45:20Z</dcterms:modified>
</cp:coreProperties>
</file>