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8" r:id="rId6"/>
    <p:sldId id="270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61" r:id="rId16"/>
    <p:sldId id="271" r:id="rId17"/>
    <p:sldId id="267" r:id="rId18"/>
    <p:sldId id="257" r:id="rId19"/>
    <p:sldId id="259" r:id="rId20"/>
    <p:sldId id="260" r:id="rId21"/>
    <p:sldId id="272" r:id="rId22"/>
    <p:sldId id="276" r:id="rId23"/>
    <p:sldId id="273" r:id="rId24"/>
    <p:sldId id="274" r:id="rId25"/>
    <p:sldId id="277" r:id="rId26"/>
    <p:sldId id="275" r:id="rId27"/>
    <p:sldId id="265" r:id="rId28"/>
  </p:sldIdLst>
  <p:sldSz cx="12192000" cy="6858000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D3E8"/>
    <a:srgbClr val="F7F1E4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291" autoAdjust="0"/>
  </p:normalViewPr>
  <p:slideViewPr>
    <p:cSldViewPr snapToGrid="0" showGuides="1">
      <p:cViewPr varScale="1">
        <p:scale>
          <a:sx n="88" d="100"/>
          <a:sy n="88" d="100"/>
        </p:scale>
        <p:origin x="69" y="456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441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9FB0DB-6E14-4D38-930B-E188F6E13C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DB5971-2675-487B-9E88-02DB3F19D0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88B8F3-31C2-4698-B74C-D5D76CFD8ACD}" type="datetimeFigureOut">
              <a:rPr lang="ru-RU" smtClean="0"/>
              <a:t>20.10.2020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F2125-3128-41A1-8437-EB29536F4D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3736B-7E4B-4A53-8310-E0970E67F8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4B18F8-B739-4178-8D2D-879F4A27DC2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907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20.10.2020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230445E-A660-448A-B4DC-782AD0E5DA6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450330 w 8969375"/>
              <a:gd name="connsiteY0" fmla="*/ 3511550 h 6858000"/>
              <a:gd name="connsiteX1" fmla="*/ 8969375 w 8969375"/>
              <a:gd name="connsiteY1" fmla="*/ 3511550 h 6858000"/>
              <a:gd name="connsiteX2" fmla="*/ 8969375 w 8969375"/>
              <a:gd name="connsiteY2" fmla="*/ 6858000 h 6858000"/>
              <a:gd name="connsiteX3" fmla="*/ 5010150 w 8969375"/>
              <a:gd name="connsiteY3" fmla="*/ 6858000 h 6858000"/>
              <a:gd name="connsiteX4" fmla="*/ 1915160 w 8969375"/>
              <a:gd name="connsiteY4" fmla="*/ 3511550 h 6858000"/>
              <a:gd name="connsiteX5" fmla="*/ 3404870 w 8969375"/>
              <a:gd name="connsiteY5" fmla="*/ 3511550 h 6858000"/>
              <a:gd name="connsiteX6" fmla="*/ 1964690 w 8969375"/>
              <a:gd name="connsiteY6" fmla="*/ 6858000 h 6858000"/>
              <a:gd name="connsiteX7" fmla="*/ 474980 w 8969375"/>
              <a:gd name="connsiteY7" fmla="*/ 6858000 h 6858000"/>
              <a:gd name="connsiteX8" fmla="*/ 7961630 w 8969375"/>
              <a:gd name="connsiteY8" fmla="*/ 0 h 6858000"/>
              <a:gd name="connsiteX9" fmla="*/ 8969375 w 8969375"/>
              <a:gd name="connsiteY9" fmla="*/ 0 h 6858000"/>
              <a:gd name="connsiteX10" fmla="*/ 8969375 w 8969375"/>
              <a:gd name="connsiteY10" fmla="*/ 3346450 h 6858000"/>
              <a:gd name="connsiteX11" fmla="*/ 6521450 w 8969375"/>
              <a:gd name="connsiteY11" fmla="*/ 3346450 h 6858000"/>
              <a:gd name="connsiteX12" fmla="*/ 5163820 w 8969375"/>
              <a:gd name="connsiteY12" fmla="*/ 0 h 6858000"/>
              <a:gd name="connsiteX13" fmla="*/ 7726680 w 8969375"/>
              <a:gd name="connsiteY13" fmla="*/ 0 h 6858000"/>
              <a:gd name="connsiteX14" fmla="*/ 4775200 w 8969375"/>
              <a:gd name="connsiteY14" fmla="*/ 6858000 h 6858000"/>
              <a:gd name="connsiteX15" fmla="*/ 2213610 w 8969375"/>
              <a:gd name="connsiteY15" fmla="*/ 6858000 h 6858000"/>
              <a:gd name="connsiteX16" fmla="*/ 3426460 w 8969375"/>
              <a:gd name="connsiteY16" fmla="*/ 0 h 6858000"/>
              <a:gd name="connsiteX17" fmla="*/ 4916170 w 8969375"/>
              <a:gd name="connsiteY17" fmla="*/ 0 h 6858000"/>
              <a:gd name="connsiteX18" fmla="*/ 3475990 w 8969375"/>
              <a:gd name="connsiteY18" fmla="*/ 3346450 h 6858000"/>
              <a:gd name="connsiteX19" fmla="*/ 1986280 w 8969375"/>
              <a:gd name="connsiteY19" fmla="*/ 3346450 h 6858000"/>
              <a:gd name="connsiteX20" fmla="*/ 0 w 8969375"/>
              <a:gd name="connsiteY20" fmla="*/ 0 h 6858000"/>
              <a:gd name="connsiteX21" fmla="*/ 3195320 w 8969375"/>
              <a:gd name="connsiteY21" fmla="*/ 0 h 6858000"/>
              <a:gd name="connsiteX22" fmla="*/ 243840 w 8969375"/>
              <a:gd name="connsiteY22" fmla="*/ 6858000 h 6858000"/>
              <a:gd name="connsiteX23" fmla="*/ 0 w 8969375"/>
              <a:gd name="connsiteY23" fmla="*/ 6858000 h 6858000"/>
              <a:gd name="connsiteX0" fmla="*/ 6604567 w 9123612"/>
              <a:gd name="connsiteY0" fmla="*/ 3511550 h 6858000"/>
              <a:gd name="connsiteX1" fmla="*/ 9123612 w 9123612"/>
              <a:gd name="connsiteY1" fmla="*/ 3511550 h 6858000"/>
              <a:gd name="connsiteX2" fmla="*/ 9123612 w 9123612"/>
              <a:gd name="connsiteY2" fmla="*/ 6858000 h 6858000"/>
              <a:gd name="connsiteX3" fmla="*/ 5164387 w 9123612"/>
              <a:gd name="connsiteY3" fmla="*/ 6858000 h 6858000"/>
              <a:gd name="connsiteX4" fmla="*/ 6604567 w 9123612"/>
              <a:gd name="connsiteY4" fmla="*/ 3511550 h 6858000"/>
              <a:gd name="connsiteX5" fmla="*/ 2069397 w 9123612"/>
              <a:gd name="connsiteY5" fmla="*/ 3511550 h 6858000"/>
              <a:gd name="connsiteX6" fmla="*/ 3559107 w 9123612"/>
              <a:gd name="connsiteY6" fmla="*/ 3511550 h 6858000"/>
              <a:gd name="connsiteX7" fmla="*/ 2118927 w 9123612"/>
              <a:gd name="connsiteY7" fmla="*/ 6858000 h 6858000"/>
              <a:gd name="connsiteX8" fmla="*/ 629217 w 9123612"/>
              <a:gd name="connsiteY8" fmla="*/ 6858000 h 6858000"/>
              <a:gd name="connsiteX9" fmla="*/ 2069397 w 9123612"/>
              <a:gd name="connsiteY9" fmla="*/ 3511550 h 6858000"/>
              <a:gd name="connsiteX10" fmla="*/ 8115867 w 9123612"/>
              <a:gd name="connsiteY10" fmla="*/ 0 h 6858000"/>
              <a:gd name="connsiteX11" fmla="*/ 9123612 w 9123612"/>
              <a:gd name="connsiteY11" fmla="*/ 0 h 6858000"/>
              <a:gd name="connsiteX12" fmla="*/ 9123612 w 9123612"/>
              <a:gd name="connsiteY12" fmla="*/ 3346450 h 6858000"/>
              <a:gd name="connsiteX13" fmla="*/ 6675687 w 9123612"/>
              <a:gd name="connsiteY13" fmla="*/ 3346450 h 6858000"/>
              <a:gd name="connsiteX14" fmla="*/ 8115867 w 9123612"/>
              <a:gd name="connsiteY14" fmla="*/ 0 h 6858000"/>
              <a:gd name="connsiteX15" fmla="*/ 5318057 w 9123612"/>
              <a:gd name="connsiteY15" fmla="*/ 0 h 6858000"/>
              <a:gd name="connsiteX16" fmla="*/ 7880917 w 9123612"/>
              <a:gd name="connsiteY16" fmla="*/ 0 h 6858000"/>
              <a:gd name="connsiteX17" fmla="*/ 4929437 w 9123612"/>
              <a:gd name="connsiteY17" fmla="*/ 6858000 h 6858000"/>
              <a:gd name="connsiteX18" fmla="*/ 2367847 w 9123612"/>
              <a:gd name="connsiteY18" fmla="*/ 6858000 h 6858000"/>
              <a:gd name="connsiteX19" fmla="*/ 5318057 w 9123612"/>
              <a:gd name="connsiteY19" fmla="*/ 0 h 6858000"/>
              <a:gd name="connsiteX20" fmla="*/ 3580697 w 9123612"/>
              <a:gd name="connsiteY20" fmla="*/ 0 h 6858000"/>
              <a:gd name="connsiteX21" fmla="*/ 5070407 w 9123612"/>
              <a:gd name="connsiteY21" fmla="*/ 0 h 6858000"/>
              <a:gd name="connsiteX22" fmla="*/ 3630227 w 9123612"/>
              <a:gd name="connsiteY22" fmla="*/ 3346450 h 6858000"/>
              <a:gd name="connsiteX23" fmla="*/ 2140517 w 9123612"/>
              <a:gd name="connsiteY23" fmla="*/ 3346450 h 6858000"/>
              <a:gd name="connsiteX24" fmla="*/ 3580697 w 9123612"/>
              <a:gd name="connsiteY24" fmla="*/ 0 h 6858000"/>
              <a:gd name="connsiteX25" fmla="*/ 154237 w 9123612"/>
              <a:gd name="connsiteY25" fmla="*/ 0 h 6858000"/>
              <a:gd name="connsiteX26" fmla="*/ 3349557 w 9123612"/>
              <a:gd name="connsiteY26" fmla="*/ 0 h 6858000"/>
              <a:gd name="connsiteX27" fmla="*/ 398077 w 9123612"/>
              <a:gd name="connsiteY27" fmla="*/ 6858000 h 6858000"/>
              <a:gd name="connsiteX28" fmla="*/ 0 w 9123612"/>
              <a:gd name="connsiteY28" fmla="*/ 6858000 h 6858000"/>
              <a:gd name="connsiteX29" fmla="*/ 154237 w 9123612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18625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18625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054197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054197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lnTo>
                  <a:pt x="6636589" y="351155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lnTo>
                  <a:pt x="2101419" y="351155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lnTo>
                  <a:pt x="8147889" y="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lnTo>
                  <a:pt x="5350079" y="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lnTo>
                  <a:pt x="3612719" y="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lnTo>
                  <a:pt x="29472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A4843534-A750-4D01-BC62-26CD9AEA6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0021" y="3773554"/>
            <a:ext cx="10090287" cy="1101897"/>
          </a:xfrm>
        </p:spPr>
        <p:txBody>
          <a:bodyPr>
            <a:noAutofit/>
          </a:bodyPr>
          <a:lstStyle>
            <a:lvl1pPr marL="0" indent="0" algn="l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F8E7B25A-0A4A-430B-903E-76193E2954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0021" y="5451784"/>
            <a:ext cx="4367531" cy="324417"/>
          </a:xfrm>
        </p:spPr>
        <p:txBody>
          <a:bodyPr>
            <a:noAutofit/>
          </a:bodyPr>
          <a:lstStyle>
            <a:lvl1pPr marL="0" indent="0" algn="l">
              <a:buNone/>
              <a:defRPr sz="2200" b="1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B88F3A2A-BD60-4F82-8064-8B157AF4DD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0021" y="5105536"/>
            <a:ext cx="4367531" cy="324417"/>
          </a:xfrm>
        </p:spPr>
        <p:txBody>
          <a:bodyPr>
            <a:no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</a:p>
        </p:txBody>
      </p:sp>
    </p:spTree>
    <p:extLst>
      <p:ext uri="{BB962C8B-B14F-4D97-AF65-F5344CB8AC3E}">
        <p14:creationId xmlns:p14="http://schemas.microsoft.com/office/powerpoint/2010/main" val="376836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88BA6D96-EFE3-4743-8FB5-544E9692D11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" y="0"/>
            <a:ext cx="9155429" cy="6858000"/>
          </a:xfrm>
          <a:custGeom>
            <a:avLst/>
            <a:gdLst>
              <a:gd name="connsiteX0" fmla="*/ 5490209 w 9155429"/>
              <a:gd name="connsiteY0" fmla="*/ 3511550 h 6858000"/>
              <a:gd name="connsiteX1" fmla="*/ 6979919 w 9155429"/>
              <a:gd name="connsiteY1" fmla="*/ 3511550 h 6858000"/>
              <a:gd name="connsiteX2" fmla="*/ 5541009 w 9155429"/>
              <a:gd name="connsiteY2" fmla="*/ 6858000 h 6858000"/>
              <a:gd name="connsiteX3" fmla="*/ 4050029 w 9155429"/>
              <a:gd name="connsiteY3" fmla="*/ 6858000 h 6858000"/>
              <a:gd name="connsiteX4" fmla="*/ 0 w 9155429"/>
              <a:gd name="connsiteY4" fmla="*/ 3511550 h 6858000"/>
              <a:gd name="connsiteX5" fmla="*/ 2444750 w 9155429"/>
              <a:gd name="connsiteY5" fmla="*/ 3511550 h 6858000"/>
              <a:gd name="connsiteX6" fmla="*/ 1004570 w 9155429"/>
              <a:gd name="connsiteY6" fmla="*/ 6858000 h 6858000"/>
              <a:gd name="connsiteX7" fmla="*/ 0 w 9155429"/>
              <a:gd name="connsiteY7" fmla="*/ 6858000 h 6858000"/>
              <a:gd name="connsiteX8" fmla="*/ 7001509 w 9155429"/>
              <a:gd name="connsiteY8" fmla="*/ 1 h 6858000"/>
              <a:gd name="connsiteX9" fmla="*/ 8491219 w 9155429"/>
              <a:gd name="connsiteY9" fmla="*/ 1 h 6858000"/>
              <a:gd name="connsiteX10" fmla="*/ 7051039 w 9155429"/>
              <a:gd name="connsiteY10" fmla="*/ 3346450 h 6858000"/>
              <a:gd name="connsiteX11" fmla="*/ 5561329 w 9155429"/>
              <a:gd name="connsiteY11" fmla="*/ 3346450 h 6858000"/>
              <a:gd name="connsiteX12" fmla="*/ 8722359 w 9155429"/>
              <a:gd name="connsiteY12" fmla="*/ 0 h 6858000"/>
              <a:gd name="connsiteX13" fmla="*/ 9155429 w 9155429"/>
              <a:gd name="connsiteY13" fmla="*/ 0 h 6858000"/>
              <a:gd name="connsiteX14" fmla="*/ 6203949 w 9155429"/>
              <a:gd name="connsiteY14" fmla="*/ 6858000 h 6858000"/>
              <a:gd name="connsiteX15" fmla="*/ 5772149 w 9155429"/>
              <a:gd name="connsiteY15" fmla="*/ 6858000 h 6858000"/>
              <a:gd name="connsiteX16" fmla="*/ 4190999 w 9155429"/>
              <a:gd name="connsiteY16" fmla="*/ 0 h 6858000"/>
              <a:gd name="connsiteX17" fmla="*/ 6753859 w 9155429"/>
              <a:gd name="connsiteY17" fmla="*/ 0 h 6858000"/>
              <a:gd name="connsiteX18" fmla="*/ 3802379 w 9155429"/>
              <a:gd name="connsiteY18" fmla="*/ 6858000 h 6858000"/>
              <a:gd name="connsiteX19" fmla="*/ 1239520 w 9155429"/>
              <a:gd name="connsiteY19" fmla="*/ 6858000 h 6858000"/>
              <a:gd name="connsiteX20" fmla="*/ 0 w 9155429"/>
              <a:gd name="connsiteY20" fmla="*/ 0 h 6858000"/>
              <a:gd name="connsiteX21" fmla="*/ 3956050 w 9155429"/>
              <a:gd name="connsiteY21" fmla="*/ 0 h 6858000"/>
              <a:gd name="connsiteX22" fmla="*/ 2515869 w 9155429"/>
              <a:gd name="connsiteY22" fmla="*/ 3346450 h 6858000"/>
              <a:gd name="connsiteX23" fmla="*/ 0 w 9155429"/>
              <a:gd name="connsiteY23" fmla="*/ 3346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429" h="6858000">
                <a:moveTo>
                  <a:pt x="5490209" y="3511550"/>
                </a:moveTo>
                <a:lnTo>
                  <a:pt x="6979919" y="3511550"/>
                </a:lnTo>
                <a:lnTo>
                  <a:pt x="5541009" y="6858000"/>
                </a:lnTo>
                <a:lnTo>
                  <a:pt x="4050029" y="6858000"/>
                </a:lnTo>
                <a:close/>
                <a:moveTo>
                  <a:pt x="0" y="3511550"/>
                </a:moveTo>
                <a:lnTo>
                  <a:pt x="2444750" y="3511550"/>
                </a:lnTo>
                <a:lnTo>
                  <a:pt x="1004570" y="6858000"/>
                </a:lnTo>
                <a:lnTo>
                  <a:pt x="0" y="6858000"/>
                </a:lnTo>
                <a:close/>
                <a:moveTo>
                  <a:pt x="7001509" y="1"/>
                </a:moveTo>
                <a:lnTo>
                  <a:pt x="8491219" y="1"/>
                </a:lnTo>
                <a:lnTo>
                  <a:pt x="7051039" y="3346450"/>
                </a:lnTo>
                <a:lnTo>
                  <a:pt x="5561329" y="3346450"/>
                </a:lnTo>
                <a:close/>
                <a:moveTo>
                  <a:pt x="8722359" y="0"/>
                </a:moveTo>
                <a:lnTo>
                  <a:pt x="9155429" y="0"/>
                </a:lnTo>
                <a:lnTo>
                  <a:pt x="6203949" y="6858000"/>
                </a:lnTo>
                <a:lnTo>
                  <a:pt x="5772149" y="6858000"/>
                </a:lnTo>
                <a:close/>
                <a:moveTo>
                  <a:pt x="4190999" y="0"/>
                </a:moveTo>
                <a:lnTo>
                  <a:pt x="6753859" y="0"/>
                </a:lnTo>
                <a:lnTo>
                  <a:pt x="3802379" y="6858000"/>
                </a:lnTo>
                <a:lnTo>
                  <a:pt x="1239520" y="6858000"/>
                </a:lnTo>
                <a:close/>
                <a:moveTo>
                  <a:pt x="0" y="0"/>
                </a:moveTo>
                <a:lnTo>
                  <a:pt x="3956050" y="0"/>
                </a:lnTo>
                <a:lnTo>
                  <a:pt x="2515869" y="3346450"/>
                </a:lnTo>
                <a:lnTo>
                  <a:pt x="0" y="33464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4" name="Graphic 19">
            <a:extLst>
              <a:ext uri="{FF2B5EF4-FFF2-40B4-BE49-F238E27FC236}">
                <a16:creationId xmlns:a16="http://schemas.microsoft.com/office/drawing/2014/main" id="{97347B99-304D-468D-B6F0-9D59E6077A64}"/>
              </a:ext>
            </a:extLst>
          </p:cNvPr>
          <p:cNvSpPr/>
          <p:nvPr userDrawn="1"/>
        </p:nvSpPr>
        <p:spPr>
          <a:xfrm flipH="1">
            <a:off x="9004387" y="3285679"/>
            <a:ext cx="3191256" cy="146304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B615286-AF88-4751-9BF6-3F030092F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2372" y="973512"/>
            <a:ext cx="4183939" cy="2281355"/>
          </a:xfrm>
        </p:spPr>
        <p:txBody>
          <a:bodyPr>
            <a:noAutofit/>
          </a:bodyPr>
          <a:lstStyle>
            <a:lvl1pPr algn="r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  <a:endParaRPr lang="ru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5E15D97E-2723-48C3-B835-65DB0286DB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0540" y="3675708"/>
            <a:ext cx="3135771" cy="1101897"/>
          </a:xfrm>
        </p:spPr>
        <p:txBody>
          <a:bodyPr>
            <a:noAutofit/>
          </a:bodyPr>
          <a:lstStyle>
            <a:lvl1pPr marL="0" indent="0" algn="r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Alexander</a:t>
            </a:r>
            <a:br>
              <a:rPr lang="en-US" dirty="0"/>
            </a:br>
            <a:r>
              <a:rPr lang="en-US" dirty="0" err="1"/>
              <a:t>Martensson</a:t>
            </a:r>
            <a:endParaRPr lang="en-US" dirty="0"/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4D45CEBA-121A-426A-897A-9E3CDC5F5C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08780" y="5019264"/>
            <a:ext cx="4367531" cy="474519"/>
          </a:xfrm>
        </p:spPr>
        <p:txBody>
          <a:bodyPr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678-555-0128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0767B0C7-7BD9-4BF1-8D3D-91DED23803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8780" y="4805882"/>
            <a:ext cx="4367531" cy="288000"/>
          </a:xfrm>
        </p:spPr>
        <p:txBody>
          <a:bodyPr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26B74744-5435-47DD-B65F-16D8E7AC15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55755" y="5685822"/>
            <a:ext cx="5920556" cy="474519"/>
          </a:xfrm>
        </p:spPr>
        <p:txBody>
          <a:bodyPr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martensson@example.com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20815411-0E43-4B6B-92C7-6E312091AB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08780" y="5466001"/>
            <a:ext cx="4367531" cy="288000"/>
          </a:xfrm>
        </p:spPr>
        <p:txBody>
          <a:bodyPr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215319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43AF0D-28CB-4D3A-A944-CE3DCAAC5657}"/>
              </a:ext>
            </a:extLst>
          </p:cNvPr>
          <p:cNvSpPr/>
          <p:nvPr userDrawn="1"/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2101419 w 9155634"/>
              <a:gd name="connsiteY4" fmla="*/ 3511550 h 6858000"/>
              <a:gd name="connsiteX5" fmla="*/ 3591129 w 9155634"/>
              <a:gd name="connsiteY5" fmla="*/ 3511550 h 6858000"/>
              <a:gd name="connsiteX6" fmla="*/ 2150949 w 9155634"/>
              <a:gd name="connsiteY6" fmla="*/ 6858000 h 6858000"/>
              <a:gd name="connsiteX7" fmla="*/ 661239 w 9155634"/>
              <a:gd name="connsiteY7" fmla="*/ 6858000 h 6858000"/>
              <a:gd name="connsiteX8" fmla="*/ 8147889 w 9155634"/>
              <a:gd name="connsiteY8" fmla="*/ 0 h 6858000"/>
              <a:gd name="connsiteX9" fmla="*/ 9155634 w 9155634"/>
              <a:gd name="connsiteY9" fmla="*/ 0 h 6858000"/>
              <a:gd name="connsiteX10" fmla="*/ 9155634 w 9155634"/>
              <a:gd name="connsiteY10" fmla="*/ 3346450 h 6858000"/>
              <a:gd name="connsiteX11" fmla="*/ 6707709 w 9155634"/>
              <a:gd name="connsiteY11" fmla="*/ 3346450 h 6858000"/>
              <a:gd name="connsiteX12" fmla="*/ 5350079 w 9155634"/>
              <a:gd name="connsiteY12" fmla="*/ 0 h 6858000"/>
              <a:gd name="connsiteX13" fmla="*/ 7912939 w 9155634"/>
              <a:gd name="connsiteY13" fmla="*/ 0 h 6858000"/>
              <a:gd name="connsiteX14" fmla="*/ 4961459 w 9155634"/>
              <a:gd name="connsiteY14" fmla="*/ 6858000 h 6858000"/>
              <a:gd name="connsiteX15" fmla="*/ 2399869 w 9155634"/>
              <a:gd name="connsiteY15" fmla="*/ 6858000 h 6858000"/>
              <a:gd name="connsiteX16" fmla="*/ 3612719 w 9155634"/>
              <a:gd name="connsiteY16" fmla="*/ 0 h 6858000"/>
              <a:gd name="connsiteX17" fmla="*/ 5102429 w 9155634"/>
              <a:gd name="connsiteY17" fmla="*/ 0 h 6858000"/>
              <a:gd name="connsiteX18" fmla="*/ 3662249 w 9155634"/>
              <a:gd name="connsiteY18" fmla="*/ 3346450 h 6858000"/>
              <a:gd name="connsiteX19" fmla="*/ 2172539 w 9155634"/>
              <a:gd name="connsiteY19" fmla="*/ 3346450 h 6858000"/>
              <a:gd name="connsiteX20" fmla="*/ 2947249 w 9155634"/>
              <a:gd name="connsiteY20" fmla="*/ 0 h 6858000"/>
              <a:gd name="connsiteX21" fmla="*/ 3381579 w 9155634"/>
              <a:gd name="connsiteY21" fmla="*/ 0 h 6858000"/>
              <a:gd name="connsiteX22" fmla="*/ 430099 w 9155634"/>
              <a:gd name="connsiteY22" fmla="*/ 6858000 h 6858000"/>
              <a:gd name="connsiteX23" fmla="*/ 0 w 9155634"/>
              <a:gd name="connsiteY2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046DF3F-8EBA-4583-9F19-45C979FDA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021" y="3773554"/>
            <a:ext cx="10090287" cy="110189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3500" b="0" i="0"/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4674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82713AA-FAF7-4D64-AB9D-53ACFDBF8B5B}"/>
              </a:ext>
            </a:extLst>
          </p:cNvPr>
          <p:cNvSpPr/>
          <p:nvPr userDrawn="1"/>
        </p:nvSpPr>
        <p:spPr>
          <a:xfrm>
            <a:off x="-1" y="172278"/>
            <a:ext cx="12192000" cy="6559826"/>
          </a:xfrm>
          <a:custGeom>
            <a:avLst/>
            <a:gdLst>
              <a:gd name="connsiteX0" fmla="*/ 5864259 w 12192000"/>
              <a:gd name="connsiteY0" fmla="*/ 2854132 h 6559826"/>
              <a:gd name="connsiteX1" fmla="*/ 5864259 w 12192000"/>
              <a:gd name="connsiteY1" fmla="*/ 5342062 h 6559826"/>
              <a:gd name="connsiteX2" fmla="*/ 6907 w 12192000"/>
              <a:gd name="connsiteY2" fmla="*/ 6559826 h 6559826"/>
              <a:gd name="connsiteX3" fmla="*/ 0 w 12192000"/>
              <a:gd name="connsiteY3" fmla="*/ 6559826 h 6559826"/>
              <a:gd name="connsiteX4" fmla="*/ 0 w 12192000"/>
              <a:gd name="connsiteY4" fmla="*/ 4073332 h 6559826"/>
              <a:gd name="connsiteX5" fmla="*/ 12192000 w 12192000"/>
              <a:gd name="connsiteY5" fmla="*/ 2685378 h 6559826"/>
              <a:gd name="connsiteX6" fmla="*/ 12192000 w 12192000"/>
              <a:gd name="connsiteY6" fmla="*/ 5173308 h 6559826"/>
              <a:gd name="connsiteX7" fmla="*/ 6104805 w 12192000"/>
              <a:gd name="connsiteY7" fmla="*/ 6429182 h 6559826"/>
              <a:gd name="connsiteX8" fmla="*/ 6104805 w 12192000"/>
              <a:gd name="connsiteY8" fmla="*/ 3941252 h 6559826"/>
              <a:gd name="connsiteX9" fmla="*/ 11991762 w 12192000"/>
              <a:gd name="connsiteY9" fmla="*/ 0 h 6559826"/>
              <a:gd name="connsiteX10" fmla="*/ 12192000 w 12192000"/>
              <a:gd name="connsiteY10" fmla="*/ 0 h 6559826"/>
              <a:gd name="connsiteX11" fmla="*/ 12192000 w 12192000"/>
              <a:gd name="connsiteY11" fmla="*/ 2446611 h 6559826"/>
              <a:gd name="connsiteX12" fmla="*/ 6104805 w 12192000"/>
              <a:gd name="connsiteY12" fmla="*/ 3701222 h 6559826"/>
              <a:gd name="connsiteX13" fmla="*/ 6104805 w 12192000"/>
              <a:gd name="connsiteY13" fmla="*/ 1214562 h 655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559826">
                <a:moveTo>
                  <a:pt x="5864259" y="2854132"/>
                </a:moveTo>
                <a:lnTo>
                  <a:pt x="5864259" y="5342062"/>
                </a:lnTo>
                <a:lnTo>
                  <a:pt x="6907" y="6559826"/>
                </a:lnTo>
                <a:lnTo>
                  <a:pt x="0" y="6559826"/>
                </a:lnTo>
                <a:lnTo>
                  <a:pt x="0" y="4073332"/>
                </a:lnTo>
                <a:close/>
                <a:moveTo>
                  <a:pt x="12192000" y="2685378"/>
                </a:moveTo>
                <a:lnTo>
                  <a:pt x="12192000" y="5173308"/>
                </a:lnTo>
                <a:lnTo>
                  <a:pt x="6104805" y="6429182"/>
                </a:lnTo>
                <a:lnTo>
                  <a:pt x="6104805" y="3941252"/>
                </a:lnTo>
                <a:close/>
                <a:moveTo>
                  <a:pt x="11991762" y="0"/>
                </a:moveTo>
                <a:lnTo>
                  <a:pt x="12192000" y="0"/>
                </a:lnTo>
                <a:lnTo>
                  <a:pt x="12192000" y="2446611"/>
                </a:lnTo>
                <a:lnTo>
                  <a:pt x="6104805" y="3701222"/>
                </a:lnTo>
                <a:lnTo>
                  <a:pt x="6104805" y="1214562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Graphic 4">
            <a:extLst>
              <a:ext uri="{FF2B5EF4-FFF2-40B4-BE49-F238E27FC236}">
                <a16:creationId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3B87DE7-6A4B-4A0E-8622-C9BA93F0B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2225393"/>
            <a:ext cx="5110693" cy="7826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/>
            </a:lvl1pPr>
          </a:lstStyle>
          <a:p>
            <a:pPr marL="228600" lvl="0" indent="-22860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388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799919-7F2B-44B7-BF0B-B0CE733AC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7755"/>
            <a:ext cx="10515600" cy="38992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23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460D6CB-9BA0-4BA9-9CF5-9D21E9F57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77755"/>
            <a:ext cx="5181600" cy="389920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B0DDB5D-8949-4E45-A7CD-0402580BB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77755"/>
            <a:ext cx="5181600" cy="389920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0607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2C817C4-D92F-4269-B22D-5C2E52241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68513"/>
            <a:ext cx="5157787" cy="436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61514A7-2DEE-47E3-BCB4-FB81E9981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455C9D3-0938-4236-8E64-BBF582FCD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68511"/>
            <a:ext cx="5183188" cy="4365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7331E254-1410-4989-81DE-84B684ACC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810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8ABD79-6AF5-4911-BEC2-A492F3EC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45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489A680-EBE7-45A3-B520-2C50F59C7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6148"/>
            <a:ext cx="3932237" cy="3702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02EEB9F-D255-46E9-AFBB-FCC4D93BE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Graphic 15">
            <a:extLst>
              <a:ext uri="{FF2B5EF4-FFF2-40B4-BE49-F238E27FC236}">
                <a16:creationId xmlns:a16="http://schemas.microsoft.com/office/drawing/2014/main" id="{4F729341-632E-4151-9863-D40D91A16F84}"/>
              </a:ext>
            </a:extLst>
          </p:cNvPr>
          <p:cNvSpPr/>
          <p:nvPr userDrawn="1"/>
        </p:nvSpPr>
        <p:spPr>
          <a:xfrm>
            <a:off x="-11174" y="1947672"/>
            <a:ext cx="493776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84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Graphic 4">
            <a:extLst>
              <a:ext uri="{FF2B5EF4-FFF2-40B4-BE49-F238E27FC236}">
                <a16:creationId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Graphic 15">
            <a:extLst>
              <a:ext uri="{FF2B5EF4-FFF2-40B4-BE49-F238E27FC236}">
                <a16:creationId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4469CAF-CD13-4CCC-9569-14C8070A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8074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6D4C583-322D-4347-807F-F6D6AF885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30500"/>
            <a:ext cx="3932237" cy="37384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38DBAD-2265-4E62-AB5B-F66A60D53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9738" y="0"/>
            <a:ext cx="6103620" cy="6857999"/>
          </a:xfrm>
          <a:custGeom>
            <a:avLst/>
            <a:gdLst>
              <a:gd name="connsiteX0" fmla="*/ 3914141 w 6103620"/>
              <a:gd name="connsiteY0" fmla="*/ 914400 h 6857999"/>
              <a:gd name="connsiteX1" fmla="*/ 6103620 w 6103620"/>
              <a:gd name="connsiteY1" fmla="*/ 914400 h 6857999"/>
              <a:gd name="connsiteX2" fmla="*/ 6103620 w 6103620"/>
              <a:gd name="connsiteY2" fmla="*/ 914404 h 6857999"/>
              <a:gd name="connsiteX3" fmla="*/ 4339591 w 6103620"/>
              <a:gd name="connsiteY3" fmla="*/ 6857999 h 6857999"/>
              <a:gd name="connsiteX4" fmla="*/ 2150113 w 6103620"/>
              <a:gd name="connsiteY4" fmla="*/ 6857999 h 6857999"/>
              <a:gd name="connsiteX5" fmla="*/ 1769111 w 6103620"/>
              <a:gd name="connsiteY5" fmla="*/ 0 h 6857999"/>
              <a:gd name="connsiteX6" fmla="*/ 3958591 w 6103620"/>
              <a:gd name="connsiteY6" fmla="*/ 0 h 6857999"/>
              <a:gd name="connsiteX7" fmla="*/ 2189480 w 6103620"/>
              <a:gd name="connsiteY7" fmla="*/ 5943601 h 6857999"/>
              <a:gd name="connsiteX8" fmla="*/ 0 w 6103620"/>
              <a:gd name="connsiteY8" fmla="*/ 594360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3620" h="6857999">
                <a:moveTo>
                  <a:pt x="3914141" y="914400"/>
                </a:moveTo>
                <a:lnTo>
                  <a:pt x="6103620" y="914400"/>
                </a:lnTo>
                <a:lnTo>
                  <a:pt x="6103620" y="914404"/>
                </a:lnTo>
                <a:lnTo>
                  <a:pt x="4339591" y="6857999"/>
                </a:lnTo>
                <a:lnTo>
                  <a:pt x="2150113" y="6857999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81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D7B9076-7693-4C5F-8305-D5529FF80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EMPTY SLIDE</a:t>
            </a:r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2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61FE90B3-361E-4150-BE53-368ADEA27D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130966"/>
            <a:ext cx="12192000" cy="6602574"/>
          </a:xfrm>
          <a:custGeom>
            <a:avLst/>
            <a:gdLst>
              <a:gd name="connsiteX0" fmla="*/ 5864259 w 12192000"/>
              <a:gd name="connsiteY0" fmla="*/ 2895444 h 6602574"/>
              <a:gd name="connsiteX1" fmla="*/ 5864259 w 12192000"/>
              <a:gd name="connsiteY1" fmla="*/ 5383374 h 6602574"/>
              <a:gd name="connsiteX2" fmla="*/ 0 w 12192000"/>
              <a:gd name="connsiteY2" fmla="*/ 6602574 h 6602574"/>
              <a:gd name="connsiteX3" fmla="*/ 0 w 12192000"/>
              <a:gd name="connsiteY3" fmla="*/ 4114644 h 6602574"/>
              <a:gd name="connsiteX4" fmla="*/ 12192000 w 12192000"/>
              <a:gd name="connsiteY4" fmla="*/ 2726690 h 6602574"/>
              <a:gd name="connsiteX5" fmla="*/ 12192000 w 12192000"/>
              <a:gd name="connsiteY5" fmla="*/ 5214620 h 6602574"/>
              <a:gd name="connsiteX6" fmla="*/ 6104805 w 12192000"/>
              <a:gd name="connsiteY6" fmla="*/ 6470494 h 6602574"/>
              <a:gd name="connsiteX7" fmla="*/ 6104805 w 12192000"/>
              <a:gd name="connsiteY7" fmla="*/ 3982564 h 6602574"/>
              <a:gd name="connsiteX8" fmla="*/ 12192000 w 12192000"/>
              <a:gd name="connsiteY8" fmla="*/ 0 h 6602574"/>
              <a:gd name="connsiteX9" fmla="*/ 12192000 w 12192000"/>
              <a:gd name="connsiteY9" fmla="*/ 2487923 h 6602574"/>
              <a:gd name="connsiteX10" fmla="*/ 6104805 w 12192000"/>
              <a:gd name="connsiteY10" fmla="*/ 3742534 h 6602574"/>
              <a:gd name="connsiteX11" fmla="*/ 6104805 w 12192000"/>
              <a:gd name="connsiteY11" fmla="*/ 1255874 h 66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602574">
                <a:moveTo>
                  <a:pt x="5864259" y="2895444"/>
                </a:moveTo>
                <a:lnTo>
                  <a:pt x="5864259" y="5383374"/>
                </a:lnTo>
                <a:lnTo>
                  <a:pt x="0" y="6602574"/>
                </a:lnTo>
                <a:lnTo>
                  <a:pt x="0" y="4114644"/>
                </a:lnTo>
                <a:close/>
                <a:moveTo>
                  <a:pt x="12192000" y="2726690"/>
                </a:moveTo>
                <a:lnTo>
                  <a:pt x="12192000" y="5214620"/>
                </a:lnTo>
                <a:lnTo>
                  <a:pt x="6104805" y="6470494"/>
                </a:lnTo>
                <a:lnTo>
                  <a:pt x="6104805" y="3982564"/>
                </a:lnTo>
                <a:close/>
                <a:moveTo>
                  <a:pt x="12192000" y="0"/>
                </a:moveTo>
                <a:lnTo>
                  <a:pt x="12192000" y="2487923"/>
                </a:lnTo>
                <a:lnTo>
                  <a:pt x="6104805" y="3742534"/>
                </a:lnTo>
                <a:lnTo>
                  <a:pt x="6104805" y="125587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Graphic 4">
            <a:extLst>
              <a:ext uri="{FF2B5EF4-FFF2-40B4-BE49-F238E27FC236}">
                <a16:creationId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18AF4189-33DF-9B46-9624-C722FCE07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5392"/>
            <a:ext cx="4421856" cy="7490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74209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2535" y="1998209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74209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7939" y="1998209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91988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64052" y="2015988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0059" y="2927531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18684" y="2927531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3" y="2927531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6955" y="2925988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4133" y="5751926"/>
            <a:ext cx="9623735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94791" y="4893792"/>
            <a:ext cx="2599199" cy="615026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90713" y="4893792"/>
            <a:ext cx="3712665" cy="615026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800404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3864572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B58C539-3FDE-4755-BEB4-C953AA292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41320"/>
            <a:ext cx="1050674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HOW TO USE THIS TEMPALTE</a:t>
            </a:r>
            <a:endParaRPr lang="ru-RU" dirty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8EDA54DA-ED01-4416-96BF-C8968F4684B4}"/>
              </a:ext>
            </a:extLst>
          </p:cNvPr>
          <p:cNvSpPr/>
          <p:nvPr userDrawn="1"/>
        </p:nvSpPr>
        <p:spPr>
          <a:xfrm>
            <a:off x="-11173" y="1610268"/>
            <a:ext cx="9252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D8367A5-C050-47FB-A1BD-54CD13DE3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19738" y="0"/>
            <a:ext cx="6103621" cy="6858000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032" y="3074529"/>
            <a:ext cx="4421856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3528AEE-54AB-4366-9576-BBA1CE5F3A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2746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1</a:t>
            </a:r>
            <a:endParaRPr lang="ru-RU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A1867536-E941-4FED-8B68-2609143C2A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5392"/>
            <a:ext cx="4421856" cy="7490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Graphic 4">
            <a:extLst>
              <a:ext uri="{FF2B5EF4-FFF2-40B4-BE49-F238E27FC236}">
                <a16:creationId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Graphic 15">
            <a:extLst>
              <a:ext uri="{FF2B5EF4-FFF2-40B4-BE49-F238E27FC236}">
                <a16:creationId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2044CCF-605D-4D6E-A41D-D6AED53B223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04811"/>
            <a:ext cx="6108872" cy="5485128"/>
          </a:xfrm>
          <a:custGeom>
            <a:avLst/>
            <a:gdLst>
              <a:gd name="connsiteX0" fmla="*/ 0 w 6108872"/>
              <a:gd name="connsiteY0" fmla="*/ 2203471 h 5485128"/>
              <a:gd name="connsiteX1" fmla="*/ 6108872 w 6108872"/>
              <a:gd name="connsiteY1" fmla="*/ 3505695 h 5485128"/>
              <a:gd name="connsiteX2" fmla="*/ 6108872 w 6108872"/>
              <a:gd name="connsiteY2" fmla="*/ 5485128 h 5485128"/>
              <a:gd name="connsiteX3" fmla="*/ 0 w 6108872"/>
              <a:gd name="connsiteY3" fmla="*/ 4182903 h 5485128"/>
              <a:gd name="connsiteX4" fmla="*/ 0 w 6108872"/>
              <a:gd name="connsiteY4" fmla="*/ 0 h 5485128"/>
              <a:gd name="connsiteX5" fmla="*/ 6108872 w 6108872"/>
              <a:gd name="connsiteY5" fmla="*/ 1302225 h 5485128"/>
              <a:gd name="connsiteX6" fmla="*/ 6108872 w 6108872"/>
              <a:gd name="connsiteY6" fmla="*/ 3281657 h 5485128"/>
              <a:gd name="connsiteX7" fmla="*/ 0 w 6108872"/>
              <a:gd name="connsiteY7" fmla="*/ 1979432 h 54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8872" h="5485128">
                <a:moveTo>
                  <a:pt x="0" y="2203471"/>
                </a:moveTo>
                <a:lnTo>
                  <a:pt x="6108872" y="3505695"/>
                </a:lnTo>
                <a:lnTo>
                  <a:pt x="6108872" y="5485128"/>
                </a:lnTo>
                <a:lnTo>
                  <a:pt x="0" y="4182903"/>
                </a:lnTo>
                <a:close/>
                <a:moveTo>
                  <a:pt x="0" y="0"/>
                </a:moveTo>
                <a:lnTo>
                  <a:pt x="6108872" y="1302225"/>
                </a:lnTo>
                <a:lnTo>
                  <a:pt x="6108872" y="3281657"/>
                </a:lnTo>
                <a:lnTo>
                  <a:pt x="0" y="19794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7F180F3-53B1-4A31-82A4-E6F9B5D8D8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1205" y="3090572"/>
            <a:ext cx="4421857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D523330-9E96-4C6E-B5A4-6B543D365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1206" y="1046140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2</a:t>
            </a:r>
            <a:endParaRPr lang="ru-R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08F6B3-0ADA-4ECF-8D25-7DFE4A3641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81206" y="2241515"/>
            <a:ext cx="4421856" cy="7490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Graphic 15">
            <a:extLst>
              <a:ext uri="{FF2B5EF4-FFF2-40B4-BE49-F238E27FC236}">
                <a16:creationId xmlns:a16="http://schemas.microsoft.com/office/drawing/2014/main" id="{5CCECBFE-3C2B-4492-BCDA-1EFEB5E3E092}"/>
              </a:ext>
            </a:extLst>
          </p:cNvPr>
          <p:cNvSpPr/>
          <p:nvPr userDrawn="1"/>
        </p:nvSpPr>
        <p:spPr>
          <a:xfrm flipH="1">
            <a:off x="6980920" y="1947672"/>
            <a:ext cx="5220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3441B044-38F8-49ED-845B-5D926C811447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031" y="2993041"/>
            <a:ext cx="4365625" cy="454353"/>
          </a:xfrm>
        </p:spPr>
        <p:txBody>
          <a:bodyPr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0" y="2993041"/>
            <a:ext cx="4365625" cy="454353"/>
          </a:xfrm>
        </p:spPr>
        <p:txBody>
          <a:bodyPr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4032" y="356341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56341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Graphic 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1992"/>
            <a:ext cx="10218713" cy="665713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Graphic 15">
            <a:extLst>
              <a:ext uri="{FF2B5EF4-FFF2-40B4-BE49-F238E27FC236}">
                <a16:creationId xmlns:a16="http://schemas.microsoft.com/office/drawing/2014/main" id="{5E78F6F2-1702-E74A-86B2-0C42A30F3378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-12700" y="-12700"/>
            <a:ext cx="12217400" cy="6883400"/>
            <a:chOff x="-12700" y="-12700"/>
            <a:chExt cx="12217400" cy="68834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542021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Graphic 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Chart Placeholder 18">
            <a:extLst>
              <a:ext uri="{FF2B5EF4-FFF2-40B4-BE49-F238E27FC236}">
                <a16:creationId xmlns:a16="http://schemas.microsoft.com/office/drawing/2014/main" id="{68B512F2-EA3E-483F-B5D4-29DFD6C37B3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096001" y="1246188"/>
            <a:ext cx="5170034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ru-RU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D58E79F-20BB-644D-8C49-25B57E347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CHART</a:t>
            </a:r>
            <a:br>
              <a:rPr lang="en-US" dirty="0"/>
            </a:br>
            <a:r>
              <a:rPr lang="en-US" dirty="0"/>
              <a:t>SLIDE</a:t>
            </a:r>
            <a:endParaRPr lang="ru-RU" dirty="0"/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EF8E92E6-C1C9-854A-93EE-FD201AF05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3198228"/>
            <a:ext cx="2825496" cy="215474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C1F625F0-F98F-D244-9020-86C86C287112}"/>
              </a:ext>
            </a:extLst>
          </p:cNvPr>
          <p:cNvSpPr/>
          <p:nvPr userDrawn="1"/>
        </p:nvSpPr>
        <p:spPr>
          <a:xfrm>
            <a:off x="-11173" y="2899869"/>
            <a:ext cx="2628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48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Graphic 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TABLE</a:t>
            </a:r>
            <a:br>
              <a:rPr lang="en-US" dirty="0"/>
            </a:br>
            <a:r>
              <a:rPr lang="en-US" dirty="0"/>
              <a:t>SLIDE</a:t>
            </a:r>
            <a:endParaRPr lang="ru-RU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3198228"/>
            <a:ext cx="2825496" cy="215474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Graphic 15">
            <a:extLst>
              <a:ext uri="{FF2B5EF4-FFF2-40B4-BE49-F238E27FC236}">
                <a16:creationId xmlns:a16="http://schemas.microsoft.com/office/drawing/2014/main" id="{C8EF6174-FF5D-41C2-BF6B-9D6ECB281A1D}"/>
              </a:ext>
            </a:extLst>
          </p:cNvPr>
          <p:cNvSpPr/>
          <p:nvPr userDrawn="1"/>
        </p:nvSpPr>
        <p:spPr>
          <a:xfrm>
            <a:off x="-11173" y="2899869"/>
            <a:ext cx="2628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Table Placeholder 17">
            <a:extLst>
              <a:ext uri="{FF2B5EF4-FFF2-40B4-BE49-F238E27FC236}">
                <a16:creationId xmlns:a16="http://schemas.microsoft.com/office/drawing/2014/main" id="{D45BCEDF-86BB-41E2-9F09-5D3014AD1C45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15791" y="1591499"/>
            <a:ext cx="6561138" cy="376106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table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77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E694C388-14E9-4848-A715-72B7DC6AF5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701" y="0"/>
            <a:ext cx="12161519" cy="6858000"/>
          </a:xfrm>
          <a:custGeom>
            <a:avLst/>
            <a:gdLst>
              <a:gd name="connsiteX0" fmla="*/ 12161519 w 12161519"/>
              <a:gd name="connsiteY0" fmla="*/ 638810 h 6858000"/>
              <a:gd name="connsiteX1" fmla="*/ 12161519 w 12161519"/>
              <a:gd name="connsiteY1" fmla="*/ 1922780 h 6858000"/>
              <a:gd name="connsiteX2" fmla="*/ 9531350 w 12161519"/>
              <a:gd name="connsiteY2" fmla="*/ 6858000 h 6858000"/>
              <a:gd name="connsiteX3" fmla="*/ 8846819 w 12161519"/>
              <a:gd name="connsiteY3" fmla="*/ 6858000 h 6858000"/>
              <a:gd name="connsiteX4" fmla="*/ 10704830 w 12161519"/>
              <a:gd name="connsiteY4" fmla="*/ 0 h 6858000"/>
              <a:gd name="connsiteX5" fmla="*/ 12161519 w 12161519"/>
              <a:gd name="connsiteY5" fmla="*/ 0 h 6858000"/>
              <a:gd name="connsiteX6" fmla="*/ 12161519 w 12161519"/>
              <a:gd name="connsiteY6" fmla="*/ 234950 h 6858000"/>
              <a:gd name="connsiteX7" fmla="*/ 8632190 w 12161519"/>
              <a:gd name="connsiteY7" fmla="*/ 6858000 h 6858000"/>
              <a:gd name="connsiteX8" fmla="*/ 7049770 w 12161519"/>
              <a:gd name="connsiteY8" fmla="*/ 6858000 h 6858000"/>
              <a:gd name="connsiteX9" fmla="*/ 5320030 w 12161519"/>
              <a:gd name="connsiteY9" fmla="*/ 0 h 6858000"/>
              <a:gd name="connsiteX10" fmla="*/ 10476230 w 12161519"/>
              <a:gd name="connsiteY10" fmla="*/ 0 h 6858000"/>
              <a:gd name="connsiteX11" fmla="*/ 6822440 w 12161519"/>
              <a:gd name="connsiteY11" fmla="*/ 6858000 h 6858000"/>
              <a:gd name="connsiteX12" fmla="*/ 1664970 w 12161519"/>
              <a:gd name="connsiteY12" fmla="*/ 6858000 h 6858000"/>
              <a:gd name="connsiteX13" fmla="*/ 3529330 w 12161519"/>
              <a:gd name="connsiteY13" fmla="*/ 0 h 6858000"/>
              <a:gd name="connsiteX14" fmla="*/ 5111750 w 12161519"/>
              <a:gd name="connsiteY14" fmla="*/ 0 h 6858000"/>
              <a:gd name="connsiteX15" fmla="*/ 1456690 w 12161519"/>
              <a:gd name="connsiteY15" fmla="*/ 6858000 h 6858000"/>
              <a:gd name="connsiteX16" fmla="*/ 0 w 12161519"/>
              <a:gd name="connsiteY16" fmla="*/ 6858000 h 6858000"/>
              <a:gd name="connsiteX17" fmla="*/ 0 w 12161519"/>
              <a:gd name="connsiteY17" fmla="*/ 6623050 h 6858000"/>
              <a:gd name="connsiteX18" fmla="*/ 2630170 w 12161519"/>
              <a:gd name="connsiteY18" fmla="*/ 0 h 6858000"/>
              <a:gd name="connsiteX19" fmla="*/ 3314700 w 12161519"/>
              <a:gd name="connsiteY19" fmla="*/ 0 h 6858000"/>
              <a:gd name="connsiteX20" fmla="*/ 0 w 12161519"/>
              <a:gd name="connsiteY20" fmla="*/ 6219190 h 6858000"/>
              <a:gd name="connsiteX21" fmla="*/ 0 w 12161519"/>
              <a:gd name="connsiteY21" fmla="*/ 49352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1519" h="6858000">
                <a:moveTo>
                  <a:pt x="12161519" y="638810"/>
                </a:moveTo>
                <a:lnTo>
                  <a:pt x="12161519" y="1922780"/>
                </a:lnTo>
                <a:lnTo>
                  <a:pt x="9531350" y="6858000"/>
                </a:lnTo>
                <a:lnTo>
                  <a:pt x="8846819" y="6858000"/>
                </a:lnTo>
                <a:close/>
                <a:moveTo>
                  <a:pt x="10704830" y="0"/>
                </a:moveTo>
                <a:lnTo>
                  <a:pt x="12161519" y="0"/>
                </a:lnTo>
                <a:lnTo>
                  <a:pt x="12161519" y="234950"/>
                </a:lnTo>
                <a:lnTo>
                  <a:pt x="8632190" y="6858000"/>
                </a:lnTo>
                <a:lnTo>
                  <a:pt x="7049770" y="6858000"/>
                </a:lnTo>
                <a:close/>
                <a:moveTo>
                  <a:pt x="5320030" y="0"/>
                </a:moveTo>
                <a:lnTo>
                  <a:pt x="10476230" y="0"/>
                </a:lnTo>
                <a:lnTo>
                  <a:pt x="6822440" y="6858000"/>
                </a:lnTo>
                <a:lnTo>
                  <a:pt x="1664970" y="6858000"/>
                </a:lnTo>
                <a:close/>
                <a:moveTo>
                  <a:pt x="3529330" y="0"/>
                </a:moveTo>
                <a:lnTo>
                  <a:pt x="5111750" y="0"/>
                </a:lnTo>
                <a:lnTo>
                  <a:pt x="1456690" y="6858000"/>
                </a:lnTo>
                <a:lnTo>
                  <a:pt x="0" y="6858000"/>
                </a:lnTo>
                <a:lnTo>
                  <a:pt x="0" y="6623050"/>
                </a:lnTo>
                <a:close/>
                <a:moveTo>
                  <a:pt x="2630170" y="0"/>
                </a:moveTo>
                <a:lnTo>
                  <a:pt x="3314700" y="0"/>
                </a:lnTo>
                <a:lnTo>
                  <a:pt x="0" y="6219190"/>
                </a:lnTo>
                <a:lnTo>
                  <a:pt x="0" y="49352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FD7B55F-CFD3-4921-BB2A-B14EB4E36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10514998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 SLIDE</a:t>
            </a:r>
            <a:endParaRPr lang="ru-RU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932204AA-73EE-4F85-898B-E747C5ACC0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1880794"/>
            <a:ext cx="10518598" cy="78263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Graphic 4">
            <a:extLst>
              <a:ext uri="{FF2B5EF4-FFF2-40B4-BE49-F238E27FC236}">
                <a16:creationId xmlns:a16="http://schemas.microsoft.com/office/drawing/2014/main" id="{38541361-4795-490E-8165-B4A338F8231D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2E78DA-7F75-294B-AECF-F02F6C41615D}"/>
              </a:ext>
            </a:extLst>
          </p:cNvPr>
          <p:cNvSpPr txBox="1"/>
          <p:nvPr userDrawn="1"/>
        </p:nvSpPr>
        <p:spPr>
          <a:xfrm>
            <a:off x="327546" y="30025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F5D581-F5B0-4701-B187-0D4FAB4490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E5F41AB-E2B9-45DD-B1C7-9F4DBA4946B9}"/>
              </a:ext>
            </a:extLst>
          </p:cNvPr>
          <p:cNvSpPr/>
          <p:nvPr userDrawn="1"/>
        </p:nvSpPr>
        <p:spPr>
          <a:xfrm>
            <a:off x="2445759" y="-12700"/>
            <a:ext cx="7289800" cy="6883400"/>
          </a:xfrm>
          <a:custGeom>
            <a:avLst/>
            <a:gdLst>
              <a:gd name="connsiteX0" fmla="*/ 5063490 w 7289800"/>
              <a:gd name="connsiteY0" fmla="*/ 12700 h 6883400"/>
              <a:gd name="connsiteX1" fmla="*/ 2499360 w 7289800"/>
              <a:gd name="connsiteY1" fmla="*/ 6870700 h 6883400"/>
              <a:gd name="connsiteX2" fmla="*/ 4721860 w 7289800"/>
              <a:gd name="connsiteY2" fmla="*/ 6870700 h 6883400"/>
              <a:gd name="connsiteX3" fmla="*/ 7285990 w 7289800"/>
              <a:gd name="connsiteY3" fmla="*/ 12700 h 6883400"/>
              <a:gd name="connsiteX4" fmla="*/ 5063490 w 7289800"/>
              <a:gd name="connsiteY4" fmla="*/ 12700 h 6883400"/>
              <a:gd name="connsiteX5" fmla="*/ 12700 w 7289800"/>
              <a:gd name="connsiteY5" fmla="*/ 6870700 h 6883400"/>
              <a:gd name="connsiteX6" fmla="*/ 2235200 w 7289800"/>
              <a:gd name="connsiteY6" fmla="*/ 6870700 h 6883400"/>
              <a:gd name="connsiteX7" fmla="*/ 4799331 w 7289800"/>
              <a:gd name="connsiteY7" fmla="*/ 12700 h 6883400"/>
              <a:gd name="connsiteX8" fmla="*/ 2576830 w 7289800"/>
              <a:gd name="connsiteY8" fmla="*/ 12700 h 6883400"/>
              <a:gd name="connsiteX9" fmla="*/ 12700 w 7289800"/>
              <a:gd name="connsiteY9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9800" h="6883400">
                <a:moveTo>
                  <a:pt x="5063490" y="12700"/>
                </a:moveTo>
                <a:lnTo>
                  <a:pt x="2499360" y="6870700"/>
                </a:lnTo>
                <a:lnTo>
                  <a:pt x="4721860" y="6870700"/>
                </a:lnTo>
                <a:lnTo>
                  <a:pt x="7285990" y="12700"/>
                </a:lnTo>
                <a:lnTo>
                  <a:pt x="5063490" y="12700"/>
                </a:lnTo>
                <a:close/>
                <a:moveTo>
                  <a:pt x="12700" y="6870700"/>
                </a:moveTo>
                <a:lnTo>
                  <a:pt x="2235200" y="6870700"/>
                </a:lnTo>
                <a:lnTo>
                  <a:pt x="4799331" y="12700"/>
                </a:lnTo>
                <a:lnTo>
                  <a:pt x="2576830" y="12700"/>
                </a:lnTo>
                <a:lnTo>
                  <a:pt x="12700" y="68707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657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VIDEO SLIDE</a:t>
            </a:r>
            <a:endParaRPr lang="ru-RU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media</a:t>
            </a:r>
            <a:endParaRPr lang="ru-RU" dirty="0"/>
          </a:p>
        </p:txBody>
      </p:sp>
      <p:sp>
        <p:nvSpPr>
          <p:cNvPr id="12" name="Graphic 4">
            <a:extLst>
              <a:ext uri="{FF2B5EF4-FFF2-40B4-BE49-F238E27FC236}">
                <a16:creationId xmlns:a16="http://schemas.microsoft.com/office/drawing/2014/main" id="{C7654E36-50FF-425E-B595-F3957610B5D8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0162" y="6002372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002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002372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1" r:id="rId5"/>
    <p:sldLayoutId id="2147483690" r:id="rId6"/>
    <p:sldLayoutId id="2147483691" r:id="rId7"/>
    <p:sldLayoutId id="2147483684" r:id="rId8"/>
    <p:sldLayoutId id="2147483685" r:id="rId9"/>
    <p:sldLayoutId id="2147483692" r:id="rId10"/>
    <p:sldLayoutId id="2147483693" r:id="rId11"/>
    <p:sldLayoutId id="2147483694" r:id="rId12"/>
    <p:sldLayoutId id="2147483697" r:id="rId13"/>
    <p:sldLayoutId id="2147483698" r:id="rId14"/>
    <p:sldLayoutId id="2147483699" r:id="rId15"/>
    <p:sldLayoutId id="2147483701" r:id="rId16"/>
    <p:sldLayoutId id="2147483700" r:id="rId17"/>
    <p:sldLayoutId id="2147483687" r:id="rId18"/>
    <p:sldLayoutId id="2147483696" r:id="rId19"/>
    <p:sldLayoutId id="2147483688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Building glass walls and sky">
            <a:extLst>
              <a:ext uri="{FF2B5EF4-FFF2-40B4-BE49-F238E27FC236}">
                <a16:creationId xmlns:a16="http://schemas.microsoft.com/office/drawing/2014/main" id="{873751CF-C490-45B5-B248-BF86A59ECF2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/>
          <a:srcRect l="-48" t="6766" r="19843" b="3091"/>
          <a:stretch/>
        </p:blipFill>
        <p:spPr>
          <a:xfrm>
            <a:off x="3033191" y="0"/>
            <a:ext cx="9155634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6E9371-6E05-45E0-803B-4C39AC28C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998" y="1166358"/>
            <a:ext cx="10510754" cy="2281355"/>
          </a:xfrm>
        </p:spPr>
        <p:txBody>
          <a:bodyPr/>
          <a:lstStyle/>
          <a:p>
            <a:r>
              <a:rPr lang="en-US" dirty="0"/>
              <a:t>LEADERSHIP INSIGHTS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0FE25-038A-4A14-B11A-432FECB7F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0021" y="3556228"/>
            <a:ext cx="10090287" cy="1101897"/>
          </a:xfrm>
        </p:spPr>
        <p:txBody>
          <a:bodyPr/>
          <a:lstStyle/>
          <a:p>
            <a:r>
              <a:rPr lang="en-US" dirty="0"/>
              <a:t>Todd </a:t>
            </a:r>
          </a:p>
          <a:p>
            <a:r>
              <a:rPr lang="en-US" dirty="0"/>
              <a:t>Gibson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0A1A89-FE18-44C6-B3EE-49541CB850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0021" y="4611966"/>
            <a:ext cx="4367531" cy="324417"/>
          </a:xfrm>
        </p:spPr>
        <p:txBody>
          <a:bodyPr/>
          <a:lstStyle/>
          <a:p>
            <a:r>
              <a:rPr lang="en-US" dirty="0"/>
              <a:t>October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697A7-775B-4995-AFA7-E4B1B1C1C8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8597" y="4611966"/>
            <a:ext cx="4367531" cy="324417"/>
          </a:xfrm>
        </p:spPr>
        <p:txBody>
          <a:bodyPr/>
          <a:lstStyle/>
          <a:p>
            <a:r>
              <a:rPr lang="en-US" dirty="0"/>
              <a:t>2020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98" y="4831702"/>
            <a:ext cx="10058400" cy="16566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0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06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Policing Present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Policing by the numbers</a:t>
            </a:r>
          </a:p>
          <a:p>
            <a:r>
              <a:rPr lang="en-US" sz="3600" dirty="0"/>
              <a:t>On average 40 unarmed people a year.</a:t>
            </a:r>
          </a:p>
          <a:p>
            <a:r>
              <a:rPr lang="en-US" sz="3600" dirty="0"/>
              <a:t>Under physical attack in about 40% percent of the cases. The remaining 60% percent involved a variety of other circumstances.</a:t>
            </a:r>
          </a:p>
          <a:p>
            <a:r>
              <a:rPr lang="en-US" sz="3600" dirty="0"/>
              <a:t>1000 people shot extrapolated out over 53 million calls for service is 0.0000187 percent chance of being shot and killed by police.</a:t>
            </a: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16418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Policing Present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88" r="-9288"/>
          <a:stretch/>
        </p:blipFill>
        <p:spPr>
          <a:xfrm>
            <a:off x="-152129" y="2098344"/>
            <a:ext cx="6505575" cy="379240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77" r="-7277"/>
          <a:stretch/>
        </p:blipFill>
        <p:spPr>
          <a:xfrm>
            <a:off x="4900086" y="1769220"/>
            <a:ext cx="6284904" cy="3732758"/>
          </a:xfrm>
        </p:spPr>
      </p:pic>
    </p:spTree>
    <p:extLst>
      <p:ext uri="{BB962C8B-B14F-4D97-AF65-F5344CB8AC3E}">
        <p14:creationId xmlns:p14="http://schemas.microsoft.com/office/powerpoint/2010/main" val="2651986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94" y="712541"/>
            <a:ext cx="7164668" cy="545266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06E3E42-BD20-4379-871F-3E4B83D6838A}"/>
              </a:ext>
            </a:extLst>
          </p:cNvPr>
          <p:cNvSpPr>
            <a:spLocks noGrp="1"/>
          </p:cNvSpPr>
          <p:nvPr>
            <p:ph type="title"/>
          </p:nvPr>
        </p:nvSpPr>
        <p:spPr bwMode="grayWhite"/>
        <p:txBody>
          <a:bodyPr/>
          <a:lstStyle/>
          <a:p>
            <a:r>
              <a:rPr lang="en-US" dirty="0"/>
              <a:t>TRUST</a:t>
            </a:r>
            <a:endParaRPr lang="ru-R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E1CCEE-5676-4586-8866-FA5BE5CA59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/>
          <a:lstStyle/>
          <a:p>
            <a:fld id="{D495E168-DA5E-4888-8D8A-92B118324C14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3" name="Picture 2" descr="Toxic Skull Bones · Free vector graphic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262" y="855355"/>
            <a:ext cx="1059366" cy="92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48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" r="5498"/>
          <a:stretch>
            <a:fillRect/>
          </a:stretch>
        </p:blipFill>
        <p:spPr>
          <a:solidFill>
            <a:schemeClr val="accent1">
              <a:lumMod val="90000"/>
              <a:lumOff val="10000"/>
            </a:schemeClr>
          </a:solidFill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74032" y="3413735"/>
            <a:ext cx="4421856" cy="2588637"/>
          </a:xfrm>
        </p:spPr>
        <p:txBody>
          <a:bodyPr>
            <a:normAutofit/>
          </a:bodyPr>
          <a:lstStyle/>
          <a:p>
            <a:r>
              <a:rPr lang="en-US" sz="2400" dirty="0"/>
              <a:t>Take care of Yourself</a:t>
            </a:r>
          </a:p>
          <a:p>
            <a:r>
              <a:rPr lang="en-US" sz="2400" dirty="0"/>
              <a:t>Take Care of Others</a:t>
            </a:r>
          </a:p>
          <a:p>
            <a:r>
              <a:rPr lang="en-US" sz="2400" dirty="0"/>
              <a:t>You as a Leader create </a:t>
            </a:r>
            <a:r>
              <a:rPr lang="en-US" sz="2400" u="sng" dirty="0"/>
              <a:t>CULTURE</a:t>
            </a:r>
            <a:r>
              <a:rPr lang="en-US" sz="2400" dirty="0"/>
              <a:t>.  Organizations succeed and fail based </a:t>
            </a:r>
            <a:r>
              <a:rPr lang="en-US" sz="2400"/>
              <a:t>on </a:t>
            </a:r>
            <a:r>
              <a:rPr lang="en-US" sz="2400" u="sng"/>
              <a:t>CULTURE.</a:t>
            </a:r>
            <a:endParaRPr lang="en-US" sz="2400" u="sng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4032" y="1032746"/>
            <a:ext cx="5805188" cy="782638"/>
          </a:xfrm>
        </p:spPr>
        <p:txBody>
          <a:bodyPr>
            <a:normAutofit fontScale="90000"/>
          </a:bodyPr>
          <a:lstStyle/>
          <a:p>
            <a:r>
              <a:rPr lang="en-US" dirty="0"/>
              <a:t>MIND/BODY/SPIRIT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74032" y="2225392"/>
            <a:ext cx="5431696" cy="749047"/>
          </a:xfrm>
        </p:spPr>
        <p:txBody>
          <a:bodyPr>
            <a:noAutofit/>
          </a:bodyPr>
          <a:lstStyle/>
          <a:p>
            <a:r>
              <a:rPr lang="en-US" sz="3600" dirty="0"/>
              <a:t>Being a good person and developing good people</a:t>
            </a:r>
          </a:p>
        </p:txBody>
      </p:sp>
    </p:spTree>
    <p:extLst>
      <p:ext uri="{BB962C8B-B14F-4D97-AF65-F5344CB8AC3E}">
        <p14:creationId xmlns:p14="http://schemas.microsoft.com/office/powerpoint/2010/main" val="682017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9" y="1572164"/>
            <a:ext cx="6551114" cy="4612770"/>
          </a:xfrm>
          <a:prstGeom prst="rect">
            <a:avLst/>
          </a:prstGeom>
        </p:spPr>
      </p:pic>
      <p:pic>
        <p:nvPicPr>
          <p:cNvPr id="18" name="Picture Placeholder 17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" r="5498"/>
          <a:stretch>
            <a:fillRect/>
          </a:stretch>
        </p:blipFill>
        <p:spPr>
          <a:xfrm>
            <a:off x="8462620" y="0"/>
            <a:ext cx="3729380" cy="4190314"/>
          </a:xfrm>
          <a:solidFill>
            <a:schemeClr val="accent1">
              <a:lumMod val="90000"/>
              <a:lumOff val="10000"/>
            </a:schemeClr>
          </a:solidFill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25177" y="789526"/>
            <a:ext cx="5056083" cy="782638"/>
          </a:xfrm>
        </p:spPr>
        <p:txBody>
          <a:bodyPr/>
          <a:lstStyle/>
          <a:p>
            <a:pPr algn="ctr"/>
            <a:r>
              <a:rPr lang="en-US" dirty="0"/>
              <a:t>CULTURE</a:t>
            </a:r>
          </a:p>
        </p:txBody>
      </p:sp>
    </p:spTree>
    <p:extLst>
      <p:ext uri="{BB962C8B-B14F-4D97-AF65-F5344CB8AC3E}">
        <p14:creationId xmlns:p14="http://schemas.microsoft.com/office/powerpoint/2010/main" val="3441519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Low Angle View of Office Building Against Clear Sky">
            <a:extLst>
              <a:ext uri="{FF2B5EF4-FFF2-40B4-BE49-F238E27FC236}">
                <a16:creationId xmlns:a16="http://schemas.microsoft.com/office/drawing/2014/main" id="{98E1357B-90EC-4F60-BE24-5671EC46D0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13926" b="13926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A21564-E2C8-443F-8E07-E59DFA5BC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we think is right??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2A374-6D41-4D06-9363-309246640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534D36-FD98-42BC-977C-D6843E425B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2" y="2120716"/>
            <a:ext cx="6839210" cy="450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30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Futuristic Design Office Building Against Clear Sky">
            <a:extLst>
              <a:ext uri="{FF2B5EF4-FFF2-40B4-BE49-F238E27FC236}">
                <a16:creationId xmlns:a16="http://schemas.microsoft.com/office/drawing/2014/main" id="{BD519751-E686-4F24-9C8F-C439D8581B8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10743" t="17230" r="27972"/>
          <a:stretch/>
        </p:blipFill>
        <p:spPr>
          <a:xfrm>
            <a:off x="0" y="517244"/>
            <a:ext cx="6108872" cy="5485128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0B93806-769F-4C20-A684-CA4CB5BB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237" y="628128"/>
            <a:ext cx="5056083" cy="782638"/>
          </a:xfrm>
        </p:spPr>
        <p:txBody>
          <a:bodyPr/>
          <a:lstStyle/>
          <a:p>
            <a:r>
              <a:rPr lang="en-US" dirty="0"/>
              <a:t>What is right !</a:t>
            </a:r>
            <a:endParaRPr lang="ru-R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8DCF8F-466A-4FC0-91DF-33EF070ED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698" y="1828778"/>
            <a:ext cx="6328988" cy="388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49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719E0E7-CFBA-48B5-AA1B-EA5B887F6650}"/>
              </a:ext>
            </a:extLst>
          </p:cNvPr>
          <p:cNvSpPr>
            <a:spLocks noGrp="1"/>
          </p:cNvSpPr>
          <p:nvPr>
            <p:ph type="title"/>
          </p:nvPr>
        </p:nvSpPr>
        <p:spPr bwMode="grayWhite"/>
        <p:txBody>
          <a:bodyPr/>
          <a:lstStyle/>
          <a:p>
            <a:r>
              <a:rPr lang="en-US" dirty="0"/>
              <a:t>Maturity</a:t>
            </a:r>
            <a:endParaRPr lang="ru-R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658B4B7-2667-479D-90A8-706DAAA9AD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>
          <a:xfrm>
            <a:off x="774032" y="1984825"/>
            <a:ext cx="10218713" cy="1242177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people who do not have the maturity to think and act “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Interdependently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may be good individual producers, but they won’t be good leaders or team players.” Stephen R. Covey</a:t>
            </a:r>
          </a:p>
          <a:p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4BA4B-DB5E-418C-8309-2ED941800B3E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White">
          <a:xfrm>
            <a:off x="604710" y="4199284"/>
            <a:ext cx="1681786" cy="454353"/>
          </a:xfrm>
        </p:spPr>
        <p:txBody>
          <a:bodyPr/>
          <a:lstStyle/>
          <a:p>
            <a:r>
              <a:rPr lang="en-US" dirty="0"/>
              <a:t>Level 1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6EDE3F-FD3C-4A2C-837A-5B3420BD5E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White">
          <a:xfrm>
            <a:off x="604710" y="4661511"/>
            <a:ext cx="2870504" cy="92148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Dependent Member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Major focus “I” Self Focused. Relying on others.  What do I get out of the deal.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2CB9BD-51FF-4C3D-BDD7-A004B05B152F}"/>
              </a:ext>
            </a:extLst>
          </p:cNvPr>
          <p:cNvSpPr>
            <a:spLocks noGrp="1"/>
          </p:cNvSpPr>
          <p:nvPr>
            <p:ph type="body" idx="18"/>
          </p:nvPr>
        </p:nvSpPr>
        <p:spPr bwMode="grayWhite">
          <a:xfrm>
            <a:off x="4112659" y="3170288"/>
            <a:ext cx="1576354" cy="454353"/>
          </a:xfrm>
        </p:spPr>
        <p:txBody>
          <a:bodyPr/>
          <a:lstStyle/>
          <a:p>
            <a:r>
              <a:rPr lang="en-US" dirty="0"/>
              <a:t>Level 2 </a:t>
            </a:r>
            <a:endParaRPr lang="ru-R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609542-DD6D-4EC5-B1B2-054C2BE79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/>
          <a:lstStyle/>
          <a:p>
            <a:fld id="{D495E168-DA5E-4888-8D8A-92B118324C14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92CB9BD-51FF-4C3D-BDD7-A004B05B152F}"/>
              </a:ext>
            </a:extLst>
          </p:cNvPr>
          <p:cNvSpPr txBox="1">
            <a:spLocks/>
          </p:cNvSpPr>
          <p:nvPr/>
        </p:nvSpPr>
        <p:spPr bwMode="grayWhite">
          <a:xfrm>
            <a:off x="7451286" y="2660870"/>
            <a:ext cx="1576354" cy="454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 </a:t>
            </a:r>
            <a:endParaRPr lang="ru-RU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A6EDE3F-FD3C-4A2C-837A-5B3420BD5E75}"/>
              </a:ext>
            </a:extLst>
          </p:cNvPr>
          <p:cNvSpPr txBox="1">
            <a:spLocks/>
          </p:cNvSpPr>
          <p:nvPr/>
        </p:nvSpPr>
        <p:spPr bwMode="grayWhite">
          <a:xfrm>
            <a:off x="4253761" y="3695306"/>
            <a:ext cx="2870504" cy="1829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Independent Member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Major focus “We” the group/team focused.  By themselves team apart from the whole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A6EDE3F-FD3C-4A2C-837A-5B3420BD5E75}"/>
              </a:ext>
            </a:extLst>
          </p:cNvPr>
          <p:cNvSpPr txBox="1">
            <a:spLocks/>
          </p:cNvSpPr>
          <p:nvPr/>
        </p:nvSpPr>
        <p:spPr bwMode="grayWhite">
          <a:xfrm>
            <a:off x="7451286" y="3115223"/>
            <a:ext cx="2870504" cy="1829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Interdependent Member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Focus “US” all of “US” able to see the big picture. Mutually dependent upon each other</a:t>
            </a:r>
          </a:p>
        </p:txBody>
      </p:sp>
    </p:spTree>
    <p:extLst>
      <p:ext uri="{BB962C8B-B14F-4D97-AF65-F5344CB8AC3E}">
        <p14:creationId xmlns:p14="http://schemas.microsoft.com/office/powerpoint/2010/main" val="3846360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719E0E7-CFBA-48B5-AA1B-EA5B887F6650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774032" y="1033272"/>
            <a:ext cx="8816506" cy="782638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SUPERIOR Choice?</a:t>
            </a:r>
            <a:endParaRPr lang="ru-R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658B4B7-2667-479D-90A8-706DAAA9AD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>
          <a:xfrm>
            <a:off x="774032" y="1984825"/>
            <a:ext cx="10218713" cy="12421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decisions have a short term gain but carry a long term loss, while others have short term loss but ensure long term gain. The more our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in alignment as a team, the more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create for everyone. 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powerful force in driving a positive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4BA4B-DB5E-418C-8309-2ED941800B3E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White">
          <a:xfrm>
            <a:off x="2704483" y="3668328"/>
            <a:ext cx="1681786" cy="454353"/>
          </a:xfrm>
        </p:spPr>
        <p:txBody>
          <a:bodyPr/>
          <a:lstStyle/>
          <a:p>
            <a:r>
              <a:rPr lang="en-US" dirty="0"/>
              <a:t>“E.R.”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6EDE3F-FD3C-4A2C-837A-5B3420BD5E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White">
          <a:xfrm>
            <a:off x="2110124" y="4154197"/>
            <a:ext cx="2870504" cy="92148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Ego and Rivalry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609542-DD6D-4EC5-B1B2-054C2BE79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5E168-DA5E-4888-8D8A-92B118324C14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CD00"/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CD00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92CB9BD-51FF-4C3D-BDD7-A004B05B152F}"/>
              </a:ext>
            </a:extLst>
          </p:cNvPr>
          <p:cNvSpPr txBox="1">
            <a:spLocks/>
          </p:cNvSpPr>
          <p:nvPr/>
        </p:nvSpPr>
        <p:spPr bwMode="grayWhite">
          <a:xfrm>
            <a:off x="7177538" y="3634451"/>
            <a:ext cx="1576354" cy="454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AED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“O.R.” </a:t>
            </a: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srgbClr val="00AED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A6EDE3F-FD3C-4A2C-837A-5B3420BD5E75}"/>
              </a:ext>
            </a:extLst>
          </p:cNvPr>
          <p:cNvSpPr txBox="1">
            <a:spLocks/>
          </p:cNvSpPr>
          <p:nvPr/>
        </p:nvSpPr>
        <p:spPr bwMode="grayWhite">
          <a:xfrm>
            <a:off x="6720034" y="4154197"/>
            <a:ext cx="2870504" cy="1829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marR="0" lvl="0" indent="-1800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AED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Ownership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Relationship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92CB9BD-51FF-4C3D-BDD7-A004B05B152F}"/>
              </a:ext>
            </a:extLst>
          </p:cNvPr>
          <p:cNvSpPr txBox="1">
            <a:spLocks/>
          </p:cNvSpPr>
          <p:nvPr/>
        </p:nvSpPr>
        <p:spPr bwMode="grayWhite">
          <a:xfrm>
            <a:off x="4308210" y="3136389"/>
            <a:ext cx="2791269" cy="1108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Superior Choice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“Value Extraction or Value Input”</a:t>
            </a:r>
            <a:endParaRPr kumimoji="0" lang="ru-RU" sz="1600" b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124" y="5075682"/>
            <a:ext cx="1725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>
                    <a:lumMod val="75000"/>
                  </a:schemeClr>
                </a:solidFill>
              </a:rPr>
              <a:t>  I      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US         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ER</a:t>
            </a:r>
          </a:p>
        </p:txBody>
      </p:sp>
      <p:sp>
        <p:nvSpPr>
          <p:cNvPr id="11" name="Equal 10"/>
          <p:cNvSpPr/>
          <p:nvPr/>
        </p:nvSpPr>
        <p:spPr>
          <a:xfrm>
            <a:off x="2620537" y="5263376"/>
            <a:ext cx="401443" cy="289931"/>
          </a:xfrm>
          <a:prstGeom prst="mathEqual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92338" y="5142590"/>
            <a:ext cx="1725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>
                    <a:lumMod val="75000"/>
                  </a:schemeClr>
                </a:solidFill>
              </a:rPr>
              <a:t> US      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I           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</p:txBody>
      </p:sp>
      <p:sp>
        <p:nvSpPr>
          <p:cNvPr id="16" name="Equal 15"/>
          <p:cNvSpPr/>
          <p:nvPr/>
        </p:nvSpPr>
        <p:spPr>
          <a:xfrm>
            <a:off x="7954564" y="5320789"/>
            <a:ext cx="401443" cy="289931"/>
          </a:xfrm>
          <a:prstGeom prst="mathEqual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03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rgbClr val="B8D3E8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is about INFLUENCE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912" y="2074127"/>
            <a:ext cx="5283761" cy="4173236"/>
          </a:xfrm>
        </p:spPr>
      </p:pic>
    </p:spTree>
    <p:extLst>
      <p:ext uri="{BB962C8B-B14F-4D97-AF65-F5344CB8AC3E}">
        <p14:creationId xmlns:p14="http://schemas.microsoft.com/office/powerpoint/2010/main" val="145346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AE43E3-E3DE-481E-9B87-7B1F8783A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F02AC-2ACE-4B6E-9181-99EBB08906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4" name="Picture Placeholder 13" descr="Futuristic Design Office Building Against Clear Sky">
            <a:extLst>
              <a:ext uri="{FF2B5EF4-FFF2-40B4-BE49-F238E27FC236}">
                <a16:creationId xmlns:a16="http://schemas.microsoft.com/office/drawing/2014/main" id="{1E9B5A50-F85D-49E6-9C85-59731947057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17163" t="7596" r="21154"/>
          <a:stretch/>
        </p:blipFill>
        <p:spPr>
          <a:xfrm>
            <a:off x="5519738" y="0"/>
            <a:ext cx="6103621" cy="685800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10" y="823717"/>
            <a:ext cx="5191125" cy="5010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332" y="4177552"/>
            <a:ext cx="3124877" cy="182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92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" r="5498"/>
          <a:stretch>
            <a:fillRect/>
          </a:stretch>
        </p:blipFill>
        <p:spPr>
          <a:xfrm>
            <a:off x="8720182" y="0"/>
            <a:ext cx="3471818" cy="3900918"/>
          </a:xfrm>
          <a:solidFill>
            <a:schemeClr val="accent1">
              <a:lumMod val="90000"/>
              <a:lumOff val="10000"/>
            </a:schemeClr>
          </a:solidFill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5E168-DA5E-4888-8D8A-92B118324C14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CD00"/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CD00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74032" y="2896110"/>
            <a:ext cx="6251236" cy="2588637"/>
          </a:xfrm>
        </p:spPr>
        <p:txBody>
          <a:bodyPr>
            <a:normAutofit/>
          </a:bodyPr>
          <a:lstStyle/>
          <a:p>
            <a:r>
              <a:rPr lang="en-US" sz="4000" dirty="0"/>
              <a:t>Espoused Values</a:t>
            </a:r>
          </a:p>
          <a:p>
            <a:r>
              <a:rPr lang="en-US" sz="4000" dirty="0"/>
              <a:t>Underlying Assumptions</a:t>
            </a:r>
          </a:p>
          <a:p>
            <a:r>
              <a:rPr lang="en-US" sz="4000" dirty="0"/>
              <a:t>Artifacts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CULTURE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74032" y="2225392"/>
            <a:ext cx="7823558" cy="749047"/>
          </a:xfrm>
        </p:spPr>
        <p:txBody>
          <a:bodyPr>
            <a:norm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RISE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occasion we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CULTURE</a:t>
            </a:r>
          </a:p>
        </p:txBody>
      </p:sp>
    </p:spTree>
    <p:extLst>
      <p:ext uri="{BB962C8B-B14F-4D97-AF65-F5344CB8AC3E}">
        <p14:creationId xmlns:p14="http://schemas.microsoft.com/office/powerpoint/2010/main" val="1539642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6" r="10716"/>
          <a:stretch>
            <a:fillRect/>
          </a:stretch>
        </p:blipFill>
        <p:spPr>
          <a:xfrm>
            <a:off x="7163680" y="435529"/>
            <a:ext cx="4598091" cy="516639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5E168-DA5E-4888-8D8A-92B118324C14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CD00"/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CD00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02827" y="2343456"/>
            <a:ext cx="6251236" cy="1665843"/>
          </a:xfrm>
        </p:spPr>
        <p:txBody>
          <a:bodyPr>
            <a:normAutofit/>
          </a:bodyPr>
          <a:lstStyle/>
          <a:p>
            <a:r>
              <a:rPr lang="en-US" sz="3200" dirty="0"/>
              <a:t>Mission</a:t>
            </a:r>
          </a:p>
          <a:p>
            <a:r>
              <a:rPr lang="en-US" sz="3200" dirty="0"/>
              <a:t>Vision </a:t>
            </a:r>
          </a:p>
          <a:p>
            <a:r>
              <a:rPr lang="en-US" sz="3200" dirty="0"/>
              <a:t>Values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DIRECTION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74032" y="1968933"/>
            <a:ext cx="7823558" cy="749047"/>
          </a:xfrm>
        </p:spPr>
        <p:txBody>
          <a:bodyPr>
            <a:norm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do we start with CULTURE and creating Value.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620" y="3914304"/>
            <a:ext cx="65280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second paragraph of the United States Declaration of Independence starts as follows: "</a:t>
            </a:r>
            <a:r>
              <a:rPr lang="en-US" b="1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hold these truths to be self-evident, that all men are created equal, that they are endowed by their Creator with certain unalienable Rights, that among these are Life, Liberty and the Pursuit of Happiness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620" y="5646758"/>
            <a:ext cx="10337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"I pledge allegiance to the Flag of the United States of America and to the Republic for which it stands, one nation, </a:t>
            </a:r>
            <a:r>
              <a:rPr lang="en-US" i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God, indivisible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with liberty and </a:t>
            </a:r>
            <a:r>
              <a:rPr lang="en-US" b="1" i="1" u="sng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justice for all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.".</a:t>
            </a:r>
          </a:p>
        </p:txBody>
      </p:sp>
    </p:spTree>
    <p:extLst>
      <p:ext uri="{BB962C8B-B14F-4D97-AF65-F5344CB8AC3E}">
        <p14:creationId xmlns:p14="http://schemas.microsoft.com/office/powerpoint/2010/main" val="4250175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POLICING FUTURE</a:t>
            </a:r>
          </a:p>
        </p:txBody>
      </p:sp>
      <p:pic>
        <p:nvPicPr>
          <p:cNvPr id="3076" name="Picture 4" descr="T President's task force on 21st Century policing report | | tulsaworld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7" y="347850"/>
            <a:ext cx="8136981" cy="395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olice De-escalation: Reducing Force and Building Community Trust | The Mob  Muse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435" y="3317966"/>
            <a:ext cx="3855721" cy="176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8 Can't Wait | Know Your Me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7850"/>
            <a:ext cx="2468878" cy="138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DPD's drive to get back to community policing - The San Diego Union-Tribu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346" y="2999912"/>
            <a:ext cx="2805864" cy="178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OPS Office 5th Annual Community Policing in Action Photo Contest Winne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92045" y="4784261"/>
            <a:ext cx="2428780" cy="174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acial Intelligence Training &amp; Engagement - For Law Enforcement - RIT…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821" y="321725"/>
            <a:ext cx="2250923" cy="168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009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" b="2424"/>
          <a:stretch>
            <a:fillRect/>
          </a:stretch>
        </p:blipFill>
        <p:spPr>
          <a:xfrm>
            <a:off x="1072896" y="0"/>
            <a:ext cx="10009490" cy="685799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Enforcement Leaders</a:t>
            </a:r>
          </a:p>
        </p:txBody>
      </p:sp>
    </p:spTree>
    <p:extLst>
      <p:ext uri="{BB962C8B-B14F-4D97-AF65-F5344CB8AC3E}">
        <p14:creationId xmlns:p14="http://schemas.microsoft.com/office/powerpoint/2010/main" val="3035789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 descr="Low Angle View of Office Building Against Blue Sky">
            <a:extLst>
              <a:ext uri="{FF2B5EF4-FFF2-40B4-BE49-F238E27FC236}">
                <a16:creationId xmlns:a16="http://schemas.microsoft.com/office/drawing/2014/main" id="{40946D55-3A70-4E32-99AB-8D71063AAEDE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2"/>
          <a:srcRect l="2749" r="2749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10F751-9975-4653-9855-BA1C7499B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BFE92-CA4F-4673-B4D5-7FFF88E819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0540" y="3493722"/>
            <a:ext cx="3135771" cy="1101897"/>
          </a:xfrm>
        </p:spPr>
        <p:txBody>
          <a:bodyPr/>
          <a:lstStyle/>
          <a:p>
            <a:r>
              <a:rPr lang="en-US" sz="4000" dirty="0"/>
              <a:t>Todd Gibson</a:t>
            </a:r>
            <a:endParaRPr lang="ru-RU" sz="4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2606DA-F5C0-4FBD-930A-04C47E7F77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008780" y="4044670"/>
            <a:ext cx="4367531" cy="288000"/>
          </a:xfrm>
        </p:spPr>
        <p:txBody>
          <a:bodyPr/>
          <a:lstStyle/>
          <a:p>
            <a:r>
              <a:rPr lang="en-US" dirty="0"/>
              <a:t>Phone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76F3E4-0E67-4891-8B94-6441620D8B7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08780" y="4232670"/>
            <a:ext cx="4367531" cy="474519"/>
          </a:xfrm>
        </p:spPr>
        <p:txBody>
          <a:bodyPr/>
          <a:lstStyle/>
          <a:p>
            <a:r>
              <a:rPr lang="en-US" dirty="0"/>
              <a:t>405-264-3907</a:t>
            </a:r>
            <a:endParaRPr lang="ru-R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673424-1521-4ECB-BC19-D062786A9ED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5705" y="4563047"/>
            <a:ext cx="4367531" cy="288000"/>
          </a:xfrm>
        </p:spPr>
        <p:txBody>
          <a:bodyPr/>
          <a:lstStyle/>
          <a:p>
            <a:r>
              <a:rPr lang="en-US" dirty="0"/>
              <a:t>Email</a:t>
            </a:r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9D6192-3994-44C6-93B4-D248EEE931D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455755" y="4757536"/>
            <a:ext cx="5920556" cy="474519"/>
          </a:xfrm>
        </p:spPr>
        <p:txBody>
          <a:bodyPr/>
          <a:lstStyle/>
          <a:p>
            <a:r>
              <a:rPr lang="en-US" dirty="0"/>
              <a:t>tgibson@cityofmoore.com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17" y="4968799"/>
            <a:ext cx="10058400" cy="165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01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AE43E3-E3DE-481E-9B87-7B1F8783A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F02AC-2ACE-4B6E-9181-99EBB08906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4" name="Picture Placeholder 13" descr="Futuristic Design Office Building Against Clear Sky">
            <a:extLst>
              <a:ext uri="{FF2B5EF4-FFF2-40B4-BE49-F238E27FC236}">
                <a16:creationId xmlns:a16="http://schemas.microsoft.com/office/drawing/2014/main" id="{1E9B5A50-F85D-49E6-9C85-59731947057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17163" t="7596" r="21154"/>
          <a:stretch/>
        </p:blipFill>
        <p:spPr>
          <a:xfrm>
            <a:off x="5519738" y="0"/>
            <a:ext cx="6103621" cy="685800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5E168-DA5E-4888-8D8A-92B118324C14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CD00"/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CD00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10" y="823717"/>
            <a:ext cx="5191125" cy="5010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332" y="4177552"/>
            <a:ext cx="3124877" cy="182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0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POLICING PAST</a:t>
            </a:r>
          </a:p>
        </p:txBody>
      </p:sp>
      <p:pic>
        <p:nvPicPr>
          <p:cNvPr id="1026" name="Picture 2" descr="A Fond Farewell to an Iconic Policeman | The Saturday Evening Po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545" y="606518"/>
            <a:ext cx="3899428" cy="500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801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POLICING PAST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6006" y="2132682"/>
            <a:ext cx="5867237" cy="389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53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POLICING PRESENT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51" y="1867624"/>
            <a:ext cx="5628426" cy="3479391"/>
          </a:xfrm>
          <a:prstGeom prst="rect">
            <a:avLst/>
          </a:prstGeom>
        </p:spPr>
      </p:pic>
      <p:pic>
        <p:nvPicPr>
          <p:cNvPr id="2050" name="Picture 2" descr="Police Officers in Bricktow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182" y="3663810"/>
            <a:ext cx="4458245" cy="297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219" y="248374"/>
            <a:ext cx="4572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37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Policing Present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do we ask of police officers everyday in modern day policing?</a:t>
            </a:r>
          </a:p>
        </p:txBody>
      </p:sp>
    </p:spTree>
    <p:extLst>
      <p:ext uri="{BB962C8B-B14F-4D97-AF65-F5344CB8AC3E}">
        <p14:creationId xmlns:p14="http://schemas.microsoft.com/office/powerpoint/2010/main" val="2632152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Policing Present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200" dirty="0"/>
              <a:t>Policing by the numbers</a:t>
            </a:r>
          </a:p>
          <a:p>
            <a:r>
              <a:rPr lang="en-US" sz="3600" dirty="0"/>
              <a:t>330 million Americans</a:t>
            </a:r>
          </a:p>
          <a:p>
            <a:r>
              <a:rPr lang="en-US" sz="3600" dirty="0"/>
              <a:t>750,000 Police Officers</a:t>
            </a:r>
          </a:p>
          <a:p>
            <a:r>
              <a:rPr lang="en-US" sz="3600" dirty="0"/>
              <a:t>240 million Calls for 911 each Year</a:t>
            </a:r>
          </a:p>
          <a:p>
            <a:r>
              <a:rPr lang="en-US" sz="3600" dirty="0"/>
              <a:t>53 million Police Calls for Service each Year</a:t>
            </a:r>
          </a:p>
          <a:p>
            <a:r>
              <a:rPr lang="en-US" sz="3600" dirty="0"/>
              <a:t>1.21 million Violent Crimes a  Year </a:t>
            </a:r>
            <a:r>
              <a:rPr lang="en-US" sz="1050" dirty="0"/>
              <a:t>(2018)</a:t>
            </a: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35900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Policing Present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Policing by the numbers</a:t>
            </a:r>
          </a:p>
          <a:p>
            <a:r>
              <a:rPr lang="en-US" sz="3600" dirty="0"/>
              <a:t>According to the </a:t>
            </a:r>
            <a:r>
              <a:rPr lang="en-US" sz="3600" i="1" u="sng" dirty="0"/>
              <a:t>Washington Post </a:t>
            </a:r>
            <a:r>
              <a:rPr lang="en-US" sz="3600" dirty="0"/>
              <a:t>over the last 5 years police shoot and kill and average of 1000 people per year.</a:t>
            </a:r>
          </a:p>
          <a:p>
            <a:r>
              <a:rPr lang="en-US" sz="3600" dirty="0"/>
              <a:t>Approximately 88 percent of those killed have been armed with guns, knives, or some type of weapon and 4 percent unarmed.</a:t>
            </a: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29247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5">
      <a:dk1>
        <a:sysClr val="windowText" lastClr="000000"/>
      </a:dk1>
      <a:lt1>
        <a:sysClr val="window" lastClr="FFFFFF"/>
      </a:lt1>
      <a:dk2>
        <a:srgbClr val="FFCD00"/>
      </a:dk2>
      <a:lt2>
        <a:srgbClr val="00AEDE"/>
      </a:lt2>
      <a:accent1>
        <a:srgbClr val="002E62"/>
      </a:accent1>
      <a:accent2>
        <a:srgbClr val="004CB9"/>
      </a:accent2>
      <a:accent3>
        <a:srgbClr val="FF9D00"/>
      </a:accent3>
      <a:accent4>
        <a:srgbClr val="57A773"/>
      </a:accent4>
      <a:accent5>
        <a:srgbClr val="D11149"/>
      </a:accent5>
      <a:accent6>
        <a:srgbClr val="00111F"/>
      </a:accent6>
      <a:hlink>
        <a:srgbClr val="FFFFFF"/>
      </a:hlink>
      <a:folHlink>
        <a:srgbClr val="FFFFFF"/>
      </a:folHlink>
    </a:clrScheme>
    <a:fontScheme name="Custom 22">
      <a:majorFont>
        <a:latin typeface="Verdana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NBPL_GeneralDesign02_MO - v4" id="{6FF23145-4007-4574-94C2-B80E45F46FD9}" vid="{0FB396FC-CF2E-452A-9B17-DA6C73B135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7A0EF5-23A9-4627-BC46-745B7DD804D2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fb0879af-3eba-417a-a55a-ffe6dcd6ca77"/>
    <ds:schemaRef ds:uri="http://purl.org/dc/terms/"/>
    <ds:schemaRef ds:uri="6dc4bcd6-49db-4c07-9060-8acfc67cef9f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2807890-83DC-4772-9CAD-F7CB30099A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5154C8-4BB5-43F2-9F6C-5E79271A0D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Universal presentation</Template>
  <TotalTime>0</TotalTime>
  <Words>593</Words>
  <Application>Microsoft Office PowerPoint</Application>
  <PresentationFormat>Widescreen</PresentationFormat>
  <Paragraphs>93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Lucida Grande</vt:lpstr>
      <vt:lpstr>Times New Roman</vt:lpstr>
      <vt:lpstr>Verdana</vt:lpstr>
      <vt:lpstr>Wingdings</vt:lpstr>
      <vt:lpstr>Office Theme</vt:lpstr>
      <vt:lpstr>LEADERSHIP INSIGHTS</vt:lpstr>
      <vt:lpstr>PowerPoint Presentation</vt:lpstr>
      <vt:lpstr>PowerPoint Presentation</vt:lpstr>
      <vt:lpstr>POLICING PAST</vt:lpstr>
      <vt:lpstr>POLICING PAST</vt:lpstr>
      <vt:lpstr>POLICING PRESENT </vt:lpstr>
      <vt:lpstr>Policing Present</vt:lpstr>
      <vt:lpstr>Policing Present</vt:lpstr>
      <vt:lpstr>Policing Present</vt:lpstr>
      <vt:lpstr>Policing Present</vt:lpstr>
      <vt:lpstr>Policing Present</vt:lpstr>
      <vt:lpstr>TRUST</vt:lpstr>
      <vt:lpstr>MIND/BODY/SPIRIT</vt:lpstr>
      <vt:lpstr>CULTURE</vt:lpstr>
      <vt:lpstr>What we think is right??</vt:lpstr>
      <vt:lpstr>What is right !</vt:lpstr>
      <vt:lpstr>Maturity</vt:lpstr>
      <vt:lpstr>What is the SUPERIOR Choice?</vt:lpstr>
      <vt:lpstr>Leadership is about INFLUENCE</vt:lpstr>
      <vt:lpstr>CULTURE</vt:lpstr>
      <vt:lpstr>DIRECTION</vt:lpstr>
      <vt:lpstr>POLICING FUTURE</vt:lpstr>
      <vt:lpstr>Law Enforcement Leaders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2020-10-05T14:47:33Z</dcterms:created>
  <dcterms:modified xsi:type="dcterms:W3CDTF">2020-10-20T15:59:43Z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