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308" r:id="rId6"/>
    <p:sldId id="309" r:id="rId7"/>
    <p:sldId id="310" r:id="rId8"/>
    <p:sldId id="311" r:id="rId9"/>
    <p:sldId id="312" r:id="rId10"/>
    <p:sldId id="313" r:id="rId11"/>
    <p:sldId id="314" r:id="rId12"/>
    <p:sldId id="261" r:id="rId13"/>
    <p:sldId id="264" r:id="rId14"/>
    <p:sldId id="298" r:id="rId15"/>
    <p:sldId id="299" r:id="rId16"/>
    <p:sldId id="304" r:id="rId17"/>
    <p:sldId id="305" r:id="rId18"/>
    <p:sldId id="306" r:id="rId19"/>
    <p:sldId id="307" r:id="rId20"/>
    <p:sldId id="284" r:id="rId21"/>
    <p:sldId id="301" r:id="rId22"/>
    <p:sldId id="300" r:id="rId23"/>
    <p:sldId id="273" r:id="rId24"/>
    <p:sldId id="315" r:id="rId25"/>
    <p:sldId id="302" r:id="rId26"/>
    <p:sldId id="316" r:id="rId27"/>
    <p:sldId id="303" r:id="rId28"/>
    <p:sldId id="29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120" d="100"/>
          <a:sy n="120" d="100"/>
        </p:scale>
        <p:origin x="114" y="2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509B5D9-D60D-4318-A368-55EDF0D7B679}"/>
              </a:ext>
            </a:extLst>
          </p:cNvPr>
          <p:cNvSpPr/>
          <p:nvPr userDrawn="1"/>
        </p:nvSpPr>
        <p:spPr>
          <a:xfrm>
            <a:off x="0" y="0"/>
            <a:ext cx="12191999" cy="6858000"/>
          </a:xfrm>
          <a:prstGeom prst="rect">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1F2D5EC-59C4-4276-BB54-1AA755F33DD5}"/>
              </a:ext>
            </a:extLst>
          </p:cNvPr>
          <p:cNvSpPr/>
          <p:nvPr userDrawn="1"/>
        </p:nvSpPr>
        <p:spPr>
          <a:xfrm rot="20251091">
            <a:off x="9789355" y="-1679125"/>
            <a:ext cx="4805288" cy="2408890"/>
          </a:xfrm>
          <a:prstGeom prst="rect">
            <a:avLst/>
          </a:prstGeom>
          <a:solidFill>
            <a:schemeClr val="dk1">
              <a:alpha val="18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08DA1793-40C8-4F04-A72D-34676B326CB5}"/>
              </a:ext>
            </a:extLst>
          </p:cNvPr>
          <p:cNvSpPr/>
          <p:nvPr userDrawn="1"/>
        </p:nvSpPr>
        <p:spPr>
          <a:xfrm rot="20251091">
            <a:off x="9941755" y="-1896431"/>
            <a:ext cx="4805288" cy="2408890"/>
          </a:xfrm>
          <a:prstGeom prst="rect">
            <a:avLst/>
          </a:prstGeom>
          <a:solidFill>
            <a:schemeClr val="dk1">
              <a:alpha val="18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C54E8AA-8F7C-4287-832F-D564AA62743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BD446E63-1C89-4541-AC92-90ACDF77F4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7045EB29-F662-43C3-A3DF-08A5887B6126}"/>
              </a:ext>
            </a:extLst>
          </p:cNvPr>
          <p:cNvSpPr>
            <a:spLocks noGrp="1"/>
          </p:cNvSpPr>
          <p:nvPr>
            <p:ph type="sldNum" sz="quarter" idx="12"/>
          </p:nvPr>
        </p:nvSpPr>
        <p:spPr>
          <a:xfrm>
            <a:off x="8610600" y="6356350"/>
            <a:ext cx="2743200" cy="365125"/>
          </a:xfrm>
          <a:prstGeom prst="rect">
            <a:avLst/>
          </a:prstGeom>
        </p:spPr>
        <p:txBody>
          <a:bodyPr/>
          <a:lstStyle/>
          <a:p>
            <a:fld id="{2D49619F-436A-4679-A9E8-0355D5EC3FF2}" type="slidenum">
              <a:rPr lang="en-US" smtClean="0"/>
              <a:t>‹#›</a:t>
            </a:fld>
            <a:endParaRPr lang="en-US"/>
          </a:p>
        </p:txBody>
      </p:sp>
      <p:sp>
        <p:nvSpPr>
          <p:cNvPr id="16" name="Rectangle 15">
            <a:extLst>
              <a:ext uri="{FF2B5EF4-FFF2-40B4-BE49-F238E27FC236}">
                <a16:creationId xmlns:a16="http://schemas.microsoft.com/office/drawing/2014/main" id="{2381D5DC-B2BE-41AD-959C-594A7B85419D}"/>
              </a:ext>
            </a:extLst>
          </p:cNvPr>
          <p:cNvSpPr/>
          <p:nvPr userDrawn="1"/>
        </p:nvSpPr>
        <p:spPr>
          <a:xfrm rot="20177353">
            <a:off x="-9737708" y="3586997"/>
            <a:ext cx="9899139" cy="4962437"/>
          </a:xfrm>
          <a:prstGeom prst="rect">
            <a:avLst/>
          </a:prstGeom>
          <a:solidFill>
            <a:schemeClr val="dk1">
              <a:alpha val="18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CEB2A407-0E5D-469C-900B-6C1891878B5E}"/>
              </a:ext>
            </a:extLst>
          </p:cNvPr>
          <p:cNvSpPr/>
          <p:nvPr userDrawn="1"/>
        </p:nvSpPr>
        <p:spPr>
          <a:xfrm rot="20177353">
            <a:off x="-9882272" y="3804304"/>
            <a:ext cx="9899139" cy="4962437"/>
          </a:xfrm>
          <a:prstGeom prst="rect">
            <a:avLst/>
          </a:prstGeom>
          <a:solidFill>
            <a:schemeClr val="dk1">
              <a:alpha val="18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87D893B7-5191-43C2-91F2-FAEF128E2A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49631" y="201963"/>
            <a:ext cx="1496454" cy="327973"/>
          </a:xfrm>
          <a:prstGeom prst="rect">
            <a:avLst/>
          </a:prstGeom>
        </p:spPr>
      </p:pic>
      <p:sp>
        <p:nvSpPr>
          <p:cNvPr id="18" name="TextBox 17">
            <a:extLst>
              <a:ext uri="{FF2B5EF4-FFF2-40B4-BE49-F238E27FC236}">
                <a16:creationId xmlns:a16="http://schemas.microsoft.com/office/drawing/2014/main" id="{154A9C7B-26C0-48E7-A70F-ADE02B0C6B32}"/>
              </a:ext>
            </a:extLst>
          </p:cNvPr>
          <p:cNvSpPr txBox="1"/>
          <p:nvPr userDrawn="1"/>
        </p:nvSpPr>
        <p:spPr>
          <a:xfrm>
            <a:off x="621030" y="6400800"/>
            <a:ext cx="561975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lumMod val="50000"/>
                  </a:schemeClr>
                </a:solidFill>
              </a:rPr>
              <a:t>“From ordinary people come extraordinary results”</a:t>
            </a:r>
          </a:p>
          <a:p>
            <a:endParaRPr lang="en-US" dirty="0"/>
          </a:p>
        </p:txBody>
      </p:sp>
      <p:pic>
        <p:nvPicPr>
          <p:cNvPr id="20" name="Picture 19">
            <a:extLst>
              <a:ext uri="{FF2B5EF4-FFF2-40B4-BE49-F238E27FC236}">
                <a16:creationId xmlns:a16="http://schemas.microsoft.com/office/drawing/2014/main" id="{AA23CE0C-D206-4798-9CE1-1159C0866A4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572543">
            <a:off x="-5287170" y="-1613914"/>
            <a:ext cx="9484263" cy="3894661"/>
          </a:xfrm>
          <a:prstGeom prst="rect">
            <a:avLst/>
          </a:prstGeom>
        </p:spPr>
      </p:pic>
    </p:spTree>
    <p:extLst>
      <p:ext uri="{BB962C8B-B14F-4D97-AF65-F5344CB8AC3E}">
        <p14:creationId xmlns:p14="http://schemas.microsoft.com/office/powerpoint/2010/main" val="1589772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A84F9FB-FBD1-4BA8-8565-F54D6A096190}"/>
              </a:ext>
            </a:extLst>
          </p:cNvPr>
          <p:cNvSpPr/>
          <p:nvPr userDrawn="1"/>
        </p:nvSpPr>
        <p:spPr>
          <a:xfrm>
            <a:off x="0" y="0"/>
            <a:ext cx="12191999" cy="6858000"/>
          </a:xfrm>
          <a:prstGeom prst="rect">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EA61D7C-57D4-44EF-BE38-8B2AF36C4ED7}"/>
              </a:ext>
            </a:extLst>
          </p:cNvPr>
          <p:cNvSpPr/>
          <p:nvPr userDrawn="1"/>
        </p:nvSpPr>
        <p:spPr>
          <a:xfrm rot="20251091">
            <a:off x="9789355" y="-1679125"/>
            <a:ext cx="4805288" cy="2408890"/>
          </a:xfrm>
          <a:prstGeom prst="rect">
            <a:avLst/>
          </a:prstGeom>
          <a:solidFill>
            <a:schemeClr val="dk1">
              <a:alpha val="18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0DF3C069-C341-49A9-A47C-97165168C5EE}"/>
              </a:ext>
            </a:extLst>
          </p:cNvPr>
          <p:cNvSpPr/>
          <p:nvPr userDrawn="1"/>
        </p:nvSpPr>
        <p:spPr>
          <a:xfrm rot="20251091">
            <a:off x="9941755" y="-1896431"/>
            <a:ext cx="4805288" cy="2408890"/>
          </a:xfrm>
          <a:prstGeom prst="rect">
            <a:avLst/>
          </a:prstGeom>
          <a:solidFill>
            <a:schemeClr val="dk1">
              <a:alpha val="18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0" name="Slide Number Placeholder 5">
            <a:extLst>
              <a:ext uri="{FF2B5EF4-FFF2-40B4-BE49-F238E27FC236}">
                <a16:creationId xmlns:a16="http://schemas.microsoft.com/office/drawing/2014/main" id="{9BC6A4C5-A3DA-4CA0-ABAD-4C9D4770A4DE}"/>
              </a:ext>
            </a:extLst>
          </p:cNvPr>
          <p:cNvSpPr>
            <a:spLocks noGrp="1"/>
          </p:cNvSpPr>
          <p:nvPr>
            <p:ph type="sldNum" sz="quarter" idx="12"/>
          </p:nvPr>
        </p:nvSpPr>
        <p:spPr>
          <a:xfrm>
            <a:off x="8610600" y="6356350"/>
            <a:ext cx="2743200" cy="365125"/>
          </a:xfrm>
          <a:prstGeom prst="rect">
            <a:avLst/>
          </a:prstGeom>
        </p:spPr>
        <p:txBody>
          <a:bodyPr/>
          <a:lstStyle/>
          <a:p>
            <a:fld id="{2D49619F-436A-4679-A9E8-0355D5EC3FF2}" type="slidenum">
              <a:rPr lang="en-US" smtClean="0"/>
              <a:t>‹#›</a:t>
            </a:fld>
            <a:endParaRPr lang="en-US"/>
          </a:p>
        </p:txBody>
      </p:sp>
      <p:sp>
        <p:nvSpPr>
          <p:cNvPr id="12" name="Rectangle 11">
            <a:extLst>
              <a:ext uri="{FF2B5EF4-FFF2-40B4-BE49-F238E27FC236}">
                <a16:creationId xmlns:a16="http://schemas.microsoft.com/office/drawing/2014/main" id="{56B38578-8321-4C79-958E-8EB922560854}"/>
              </a:ext>
            </a:extLst>
          </p:cNvPr>
          <p:cNvSpPr/>
          <p:nvPr userDrawn="1"/>
        </p:nvSpPr>
        <p:spPr>
          <a:xfrm rot="20177353">
            <a:off x="-9737708" y="3586997"/>
            <a:ext cx="9899139" cy="4962437"/>
          </a:xfrm>
          <a:prstGeom prst="rect">
            <a:avLst/>
          </a:prstGeom>
          <a:solidFill>
            <a:schemeClr val="dk1">
              <a:alpha val="18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0D077B9D-0294-4E7C-BABD-81651D0EFD6C}"/>
              </a:ext>
            </a:extLst>
          </p:cNvPr>
          <p:cNvSpPr/>
          <p:nvPr userDrawn="1"/>
        </p:nvSpPr>
        <p:spPr>
          <a:xfrm rot="20177353">
            <a:off x="-9882272" y="3804304"/>
            <a:ext cx="9899139" cy="4962437"/>
          </a:xfrm>
          <a:prstGeom prst="rect">
            <a:avLst/>
          </a:prstGeom>
          <a:solidFill>
            <a:schemeClr val="dk1">
              <a:alpha val="18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53BFC1B7-408C-46B0-89FC-54EF1AE98D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49631" y="201963"/>
            <a:ext cx="1496454" cy="327973"/>
          </a:xfrm>
          <a:prstGeom prst="rect">
            <a:avLst/>
          </a:prstGeom>
        </p:spPr>
      </p:pic>
      <p:sp>
        <p:nvSpPr>
          <p:cNvPr id="2" name="Title 1">
            <a:extLst>
              <a:ext uri="{FF2B5EF4-FFF2-40B4-BE49-F238E27FC236}">
                <a16:creationId xmlns:a16="http://schemas.microsoft.com/office/drawing/2014/main" id="{DA27CD66-7554-4F0E-A9C1-E6263F62F7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FA7FC02-5FEA-4B6F-BD19-2A6B66DC4D1F}"/>
              </a:ext>
            </a:extLst>
          </p:cNvPr>
          <p:cNvSpPr>
            <a:spLocks noGrp="1"/>
          </p:cNvSpPr>
          <p:nvPr>
            <p:ph type="body" orient="vert" idx="1"/>
          </p:nvPr>
        </p:nvSpPr>
        <p:spPr>
          <a:xfrm>
            <a:off x="838200" y="1825625"/>
            <a:ext cx="10515600" cy="43513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Box 14">
            <a:extLst>
              <a:ext uri="{FF2B5EF4-FFF2-40B4-BE49-F238E27FC236}">
                <a16:creationId xmlns:a16="http://schemas.microsoft.com/office/drawing/2014/main" id="{AE7B6EF1-AA13-482E-A885-8635209E56D1}"/>
              </a:ext>
            </a:extLst>
          </p:cNvPr>
          <p:cNvSpPr txBox="1"/>
          <p:nvPr userDrawn="1"/>
        </p:nvSpPr>
        <p:spPr>
          <a:xfrm>
            <a:off x="621030" y="6400800"/>
            <a:ext cx="561975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lumMod val="50000"/>
                  </a:schemeClr>
                </a:solidFill>
              </a:rPr>
              <a:t>“From ordinary people come extraordinary results”</a:t>
            </a:r>
          </a:p>
          <a:p>
            <a:endParaRPr lang="en-US" dirty="0"/>
          </a:p>
        </p:txBody>
      </p:sp>
      <p:pic>
        <p:nvPicPr>
          <p:cNvPr id="16" name="Picture 15">
            <a:extLst>
              <a:ext uri="{FF2B5EF4-FFF2-40B4-BE49-F238E27FC236}">
                <a16:creationId xmlns:a16="http://schemas.microsoft.com/office/drawing/2014/main" id="{D48FE032-3C1A-4AFE-91C6-BDD0A731B8D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0800000">
            <a:off x="3003878" y="-2940948"/>
            <a:ext cx="9484263" cy="3894661"/>
          </a:xfrm>
          <a:prstGeom prst="rect">
            <a:avLst/>
          </a:prstGeom>
        </p:spPr>
      </p:pic>
    </p:spTree>
    <p:extLst>
      <p:ext uri="{BB962C8B-B14F-4D97-AF65-F5344CB8AC3E}">
        <p14:creationId xmlns:p14="http://schemas.microsoft.com/office/powerpoint/2010/main" val="3653025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D7F9BD2-D80B-423D-B818-836B0429AE28}"/>
              </a:ext>
            </a:extLst>
          </p:cNvPr>
          <p:cNvSpPr/>
          <p:nvPr userDrawn="1"/>
        </p:nvSpPr>
        <p:spPr>
          <a:xfrm>
            <a:off x="0" y="0"/>
            <a:ext cx="12191999" cy="6858000"/>
          </a:xfrm>
          <a:prstGeom prst="rect">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08FCD75-5B52-442B-A999-F88183AB7A1C}"/>
              </a:ext>
            </a:extLst>
          </p:cNvPr>
          <p:cNvSpPr/>
          <p:nvPr userDrawn="1"/>
        </p:nvSpPr>
        <p:spPr>
          <a:xfrm rot="20251091">
            <a:off x="9789355" y="-1679125"/>
            <a:ext cx="4805288" cy="2408890"/>
          </a:xfrm>
          <a:prstGeom prst="rect">
            <a:avLst/>
          </a:prstGeom>
          <a:solidFill>
            <a:schemeClr val="dk1">
              <a:alpha val="18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59FF047-DE4E-4363-AD0F-731FBB707E36}"/>
              </a:ext>
            </a:extLst>
          </p:cNvPr>
          <p:cNvSpPr/>
          <p:nvPr userDrawn="1"/>
        </p:nvSpPr>
        <p:spPr>
          <a:xfrm rot="20251091">
            <a:off x="9941755" y="-1896431"/>
            <a:ext cx="4805288" cy="2408890"/>
          </a:xfrm>
          <a:prstGeom prst="rect">
            <a:avLst/>
          </a:prstGeom>
          <a:solidFill>
            <a:schemeClr val="dk1">
              <a:alpha val="18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0" name="Slide Number Placeholder 5">
            <a:extLst>
              <a:ext uri="{FF2B5EF4-FFF2-40B4-BE49-F238E27FC236}">
                <a16:creationId xmlns:a16="http://schemas.microsoft.com/office/drawing/2014/main" id="{959E2AE2-5EC7-4C84-8D4A-C0FBDE389738}"/>
              </a:ext>
            </a:extLst>
          </p:cNvPr>
          <p:cNvSpPr>
            <a:spLocks noGrp="1"/>
          </p:cNvSpPr>
          <p:nvPr>
            <p:ph type="sldNum" sz="quarter" idx="12"/>
          </p:nvPr>
        </p:nvSpPr>
        <p:spPr>
          <a:xfrm>
            <a:off x="8610600" y="6356350"/>
            <a:ext cx="2743200" cy="365125"/>
          </a:xfrm>
          <a:prstGeom prst="rect">
            <a:avLst/>
          </a:prstGeom>
        </p:spPr>
        <p:txBody>
          <a:bodyPr/>
          <a:lstStyle/>
          <a:p>
            <a:fld id="{2D49619F-436A-4679-A9E8-0355D5EC3FF2}" type="slidenum">
              <a:rPr lang="en-US" smtClean="0"/>
              <a:t>‹#›</a:t>
            </a:fld>
            <a:endParaRPr lang="en-US"/>
          </a:p>
        </p:txBody>
      </p:sp>
      <p:sp>
        <p:nvSpPr>
          <p:cNvPr id="12" name="Rectangle 11">
            <a:extLst>
              <a:ext uri="{FF2B5EF4-FFF2-40B4-BE49-F238E27FC236}">
                <a16:creationId xmlns:a16="http://schemas.microsoft.com/office/drawing/2014/main" id="{088263C9-E3CE-435B-AFDA-D094DD1D6730}"/>
              </a:ext>
            </a:extLst>
          </p:cNvPr>
          <p:cNvSpPr/>
          <p:nvPr userDrawn="1"/>
        </p:nvSpPr>
        <p:spPr>
          <a:xfrm rot="20177353">
            <a:off x="-9737708" y="3586997"/>
            <a:ext cx="9899139" cy="4962437"/>
          </a:xfrm>
          <a:prstGeom prst="rect">
            <a:avLst/>
          </a:prstGeom>
          <a:solidFill>
            <a:schemeClr val="dk1">
              <a:alpha val="18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8B7A508A-9110-49AE-85DC-0DBCCCA2D473}"/>
              </a:ext>
            </a:extLst>
          </p:cNvPr>
          <p:cNvSpPr/>
          <p:nvPr userDrawn="1"/>
        </p:nvSpPr>
        <p:spPr>
          <a:xfrm rot="20177353">
            <a:off x="-9882272" y="3804304"/>
            <a:ext cx="9899139" cy="4962437"/>
          </a:xfrm>
          <a:prstGeom prst="rect">
            <a:avLst/>
          </a:prstGeom>
          <a:solidFill>
            <a:schemeClr val="dk1">
              <a:alpha val="18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44EA08BD-6CFC-460A-9719-A7583EF5E1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49631" y="201963"/>
            <a:ext cx="1496454" cy="327973"/>
          </a:xfrm>
          <a:prstGeom prst="rect">
            <a:avLst/>
          </a:prstGeom>
        </p:spPr>
      </p:pic>
      <p:sp>
        <p:nvSpPr>
          <p:cNvPr id="2" name="Vertical Title 1">
            <a:extLst>
              <a:ext uri="{FF2B5EF4-FFF2-40B4-BE49-F238E27FC236}">
                <a16:creationId xmlns:a16="http://schemas.microsoft.com/office/drawing/2014/main" id="{6CEA2671-A06F-4D95-9C65-9F95F11B78E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20CEEF2-FB10-4D42-8041-6D6D8BBAA49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Box 14">
            <a:extLst>
              <a:ext uri="{FF2B5EF4-FFF2-40B4-BE49-F238E27FC236}">
                <a16:creationId xmlns:a16="http://schemas.microsoft.com/office/drawing/2014/main" id="{CB3576AA-876D-43F9-B7C2-0CE382519994}"/>
              </a:ext>
            </a:extLst>
          </p:cNvPr>
          <p:cNvSpPr txBox="1"/>
          <p:nvPr userDrawn="1"/>
        </p:nvSpPr>
        <p:spPr>
          <a:xfrm>
            <a:off x="621030" y="6400800"/>
            <a:ext cx="561975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lumMod val="50000"/>
                  </a:schemeClr>
                </a:solidFill>
              </a:rPr>
              <a:t>“From ordinary people come extraordinary results”</a:t>
            </a:r>
          </a:p>
          <a:p>
            <a:endParaRPr lang="en-US" dirty="0"/>
          </a:p>
        </p:txBody>
      </p:sp>
      <p:pic>
        <p:nvPicPr>
          <p:cNvPr id="16" name="Picture 15">
            <a:extLst>
              <a:ext uri="{FF2B5EF4-FFF2-40B4-BE49-F238E27FC236}">
                <a16:creationId xmlns:a16="http://schemas.microsoft.com/office/drawing/2014/main" id="{31FE56D8-C458-428A-B793-2224C957937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5278007">
            <a:off x="-6716008" y="-967746"/>
            <a:ext cx="9484263" cy="3894661"/>
          </a:xfrm>
          <a:prstGeom prst="rect">
            <a:avLst/>
          </a:prstGeom>
        </p:spPr>
      </p:pic>
    </p:spTree>
    <p:extLst>
      <p:ext uri="{BB962C8B-B14F-4D97-AF65-F5344CB8AC3E}">
        <p14:creationId xmlns:p14="http://schemas.microsoft.com/office/powerpoint/2010/main" val="3354144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72DD12E-BCA1-4B7B-87C1-24B054794FBF}"/>
              </a:ext>
            </a:extLst>
          </p:cNvPr>
          <p:cNvSpPr/>
          <p:nvPr userDrawn="1"/>
        </p:nvSpPr>
        <p:spPr>
          <a:xfrm>
            <a:off x="0" y="0"/>
            <a:ext cx="12191999" cy="6858000"/>
          </a:xfrm>
          <a:prstGeom prst="rect">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6BA8D6C-5CF0-44ED-BE2E-DCFAB6E6E4EE}"/>
              </a:ext>
            </a:extLst>
          </p:cNvPr>
          <p:cNvSpPr/>
          <p:nvPr userDrawn="1"/>
        </p:nvSpPr>
        <p:spPr>
          <a:xfrm rot="20251091">
            <a:off x="9789355" y="-1679125"/>
            <a:ext cx="4805288" cy="2408890"/>
          </a:xfrm>
          <a:prstGeom prst="rect">
            <a:avLst/>
          </a:prstGeom>
          <a:solidFill>
            <a:schemeClr val="dk1">
              <a:alpha val="18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62B426E1-3B38-4690-B2D0-36BEEFA1010C}"/>
              </a:ext>
            </a:extLst>
          </p:cNvPr>
          <p:cNvSpPr/>
          <p:nvPr userDrawn="1"/>
        </p:nvSpPr>
        <p:spPr>
          <a:xfrm rot="20251091">
            <a:off x="9941755" y="-1896431"/>
            <a:ext cx="4805288" cy="2408890"/>
          </a:xfrm>
          <a:prstGeom prst="rect">
            <a:avLst/>
          </a:prstGeom>
          <a:solidFill>
            <a:schemeClr val="dk1">
              <a:alpha val="18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0" name="Slide Number Placeholder 5">
            <a:extLst>
              <a:ext uri="{FF2B5EF4-FFF2-40B4-BE49-F238E27FC236}">
                <a16:creationId xmlns:a16="http://schemas.microsoft.com/office/drawing/2014/main" id="{BAA4F94E-0196-4302-9EAF-94F07A946E34}"/>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49619F-436A-4679-A9E8-0355D5EC3FF2}" type="slidenum">
              <a:rPr lang="en-US" smtClean="0"/>
              <a:pPr/>
              <a:t>‹#›</a:t>
            </a:fld>
            <a:endParaRPr lang="en-US" dirty="0"/>
          </a:p>
        </p:txBody>
      </p:sp>
      <p:pic>
        <p:nvPicPr>
          <p:cNvPr id="14" name="Picture 13">
            <a:extLst>
              <a:ext uri="{FF2B5EF4-FFF2-40B4-BE49-F238E27FC236}">
                <a16:creationId xmlns:a16="http://schemas.microsoft.com/office/drawing/2014/main" id="{FC93D223-C3DA-455A-B13B-0682BC04E6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49631" y="201963"/>
            <a:ext cx="1496454" cy="327973"/>
          </a:xfrm>
          <a:prstGeom prst="rect">
            <a:avLst/>
          </a:prstGeom>
        </p:spPr>
      </p:pic>
      <p:sp>
        <p:nvSpPr>
          <p:cNvPr id="2" name="Title 1">
            <a:extLst>
              <a:ext uri="{FF2B5EF4-FFF2-40B4-BE49-F238E27FC236}">
                <a16:creationId xmlns:a16="http://schemas.microsoft.com/office/drawing/2014/main" id="{717B94CB-7D68-4F3F-83C0-B88B3E15B4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2ECF41-54DA-4A91-BB93-9BE077A35B5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a:extLst>
              <a:ext uri="{FF2B5EF4-FFF2-40B4-BE49-F238E27FC236}">
                <a16:creationId xmlns:a16="http://schemas.microsoft.com/office/drawing/2014/main" id="{B630C5D3-C458-4B8A-B519-EEE26AA849CA}"/>
              </a:ext>
            </a:extLst>
          </p:cNvPr>
          <p:cNvSpPr/>
          <p:nvPr userDrawn="1"/>
        </p:nvSpPr>
        <p:spPr>
          <a:xfrm rot="20177353">
            <a:off x="-9737708" y="3586997"/>
            <a:ext cx="9899139" cy="4962437"/>
          </a:xfrm>
          <a:prstGeom prst="rect">
            <a:avLst/>
          </a:prstGeom>
          <a:solidFill>
            <a:schemeClr val="dk1">
              <a:alpha val="18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8EE7BF3A-2DDE-4AAC-B30F-2CDD542C70E1}"/>
              </a:ext>
            </a:extLst>
          </p:cNvPr>
          <p:cNvSpPr/>
          <p:nvPr userDrawn="1"/>
        </p:nvSpPr>
        <p:spPr>
          <a:xfrm rot="20177353">
            <a:off x="-9882272" y="3804304"/>
            <a:ext cx="9899139" cy="4962437"/>
          </a:xfrm>
          <a:prstGeom prst="rect">
            <a:avLst/>
          </a:prstGeom>
          <a:solidFill>
            <a:schemeClr val="dk1">
              <a:alpha val="18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EB7CF397-21F2-427B-AF26-FAB2687E07B5}"/>
              </a:ext>
            </a:extLst>
          </p:cNvPr>
          <p:cNvSpPr txBox="1"/>
          <p:nvPr userDrawn="1"/>
        </p:nvSpPr>
        <p:spPr>
          <a:xfrm>
            <a:off x="621030" y="6400800"/>
            <a:ext cx="561975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lumMod val="50000"/>
                  </a:schemeClr>
                </a:solidFill>
              </a:rPr>
              <a:t>“From ordinary people come extraordinary results”</a:t>
            </a:r>
          </a:p>
          <a:p>
            <a:endParaRPr lang="en-US" dirty="0"/>
          </a:p>
        </p:txBody>
      </p:sp>
      <p:pic>
        <p:nvPicPr>
          <p:cNvPr id="18" name="Picture 17">
            <a:extLst>
              <a:ext uri="{FF2B5EF4-FFF2-40B4-BE49-F238E27FC236}">
                <a16:creationId xmlns:a16="http://schemas.microsoft.com/office/drawing/2014/main" id="{D546B622-9EF9-4B2D-87ED-BF7B6AD3E2B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1354768">
            <a:off x="5950325" y="4654911"/>
            <a:ext cx="9484263" cy="3894661"/>
          </a:xfrm>
          <a:prstGeom prst="rect">
            <a:avLst/>
          </a:prstGeom>
        </p:spPr>
      </p:pic>
    </p:spTree>
    <p:extLst>
      <p:ext uri="{BB962C8B-B14F-4D97-AF65-F5344CB8AC3E}">
        <p14:creationId xmlns:p14="http://schemas.microsoft.com/office/powerpoint/2010/main" val="2326695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21930CA-2500-4D3D-B040-9E94AEB127E4}"/>
              </a:ext>
            </a:extLst>
          </p:cNvPr>
          <p:cNvSpPr/>
          <p:nvPr userDrawn="1"/>
        </p:nvSpPr>
        <p:spPr>
          <a:xfrm>
            <a:off x="0" y="0"/>
            <a:ext cx="12191999" cy="6858000"/>
          </a:xfrm>
          <a:prstGeom prst="rect">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A143663-29B8-42C2-AF77-B2893F0C89B7}"/>
              </a:ext>
            </a:extLst>
          </p:cNvPr>
          <p:cNvSpPr/>
          <p:nvPr userDrawn="1"/>
        </p:nvSpPr>
        <p:spPr>
          <a:xfrm rot="20251091">
            <a:off x="9789355" y="-1679125"/>
            <a:ext cx="4805288" cy="2408890"/>
          </a:xfrm>
          <a:prstGeom prst="rect">
            <a:avLst/>
          </a:prstGeom>
          <a:solidFill>
            <a:schemeClr val="dk1">
              <a:alpha val="18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51402A3-1D33-4A2D-81EA-CAC6066955A9}"/>
              </a:ext>
            </a:extLst>
          </p:cNvPr>
          <p:cNvSpPr/>
          <p:nvPr userDrawn="1"/>
        </p:nvSpPr>
        <p:spPr>
          <a:xfrm rot="20251091">
            <a:off x="9941755" y="-1896431"/>
            <a:ext cx="4805288" cy="2408890"/>
          </a:xfrm>
          <a:prstGeom prst="rect">
            <a:avLst/>
          </a:prstGeom>
          <a:solidFill>
            <a:schemeClr val="dk1">
              <a:alpha val="18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0" name="Slide Number Placeholder 5">
            <a:extLst>
              <a:ext uri="{FF2B5EF4-FFF2-40B4-BE49-F238E27FC236}">
                <a16:creationId xmlns:a16="http://schemas.microsoft.com/office/drawing/2014/main" id="{F6125634-11F4-4DCA-8740-44AA3F4D632A}"/>
              </a:ext>
            </a:extLst>
          </p:cNvPr>
          <p:cNvSpPr>
            <a:spLocks noGrp="1"/>
          </p:cNvSpPr>
          <p:nvPr>
            <p:ph type="sldNum" sz="quarter" idx="12"/>
          </p:nvPr>
        </p:nvSpPr>
        <p:spPr>
          <a:xfrm>
            <a:off x="8610600" y="6356350"/>
            <a:ext cx="2743200" cy="365125"/>
          </a:xfrm>
          <a:prstGeom prst="rect">
            <a:avLst/>
          </a:prstGeom>
        </p:spPr>
        <p:txBody>
          <a:bodyPr/>
          <a:lstStyle/>
          <a:p>
            <a:fld id="{2D49619F-436A-4679-A9E8-0355D5EC3FF2}" type="slidenum">
              <a:rPr lang="en-US" smtClean="0"/>
              <a:t>‹#›</a:t>
            </a:fld>
            <a:endParaRPr lang="en-US"/>
          </a:p>
        </p:txBody>
      </p:sp>
      <p:sp>
        <p:nvSpPr>
          <p:cNvPr id="12" name="Rectangle 11">
            <a:extLst>
              <a:ext uri="{FF2B5EF4-FFF2-40B4-BE49-F238E27FC236}">
                <a16:creationId xmlns:a16="http://schemas.microsoft.com/office/drawing/2014/main" id="{2A802E34-4B80-4674-B4CC-A3ED253EF3C8}"/>
              </a:ext>
            </a:extLst>
          </p:cNvPr>
          <p:cNvSpPr/>
          <p:nvPr userDrawn="1"/>
        </p:nvSpPr>
        <p:spPr>
          <a:xfrm rot="600921">
            <a:off x="-9423376" y="-190918"/>
            <a:ext cx="9899139" cy="4962437"/>
          </a:xfrm>
          <a:prstGeom prst="rect">
            <a:avLst/>
          </a:prstGeom>
          <a:solidFill>
            <a:schemeClr val="dk1">
              <a:alpha val="18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B480BF2B-54A0-4E52-B82E-B69F70C739A9}"/>
              </a:ext>
            </a:extLst>
          </p:cNvPr>
          <p:cNvSpPr/>
          <p:nvPr userDrawn="1"/>
        </p:nvSpPr>
        <p:spPr>
          <a:xfrm rot="600921">
            <a:off x="-9567940" y="26389"/>
            <a:ext cx="9899139" cy="4962437"/>
          </a:xfrm>
          <a:prstGeom prst="rect">
            <a:avLst/>
          </a:prstGeom>
          <a:solidFill>
            <a:schemeClr val="dk1">
              <a:alpha val="18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6A09AB6A-3FC3-4271-B066-03ABA6E4A2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49631" y="201963"/>
            <a:ext cx="1496454" cy="327973"/>
          </a:xfrm>
          <a:prstGeom prst="rect">
            <a:avLst/>
          </a:prstGeom>
        </p:spPr>
      </p:pic>
      <p:sp>
        <p:nvSpPr>
          <p:cNvPr id="2" name="Title 1">
            <a:extLst>
              <a:ext uri="{FF2B5EF4-FFF2-40B4-BE49-F238E27FC236}">
                <a16:creationId xmlns:a16="http://schemas.microsoft.com/office/drawing/2014/main" id="{661EC828-8C08-4C73-BEEF-8B0936D457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D2ECC5D-E70A-439B-AB24-FA959C168E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5" name="TextBox 14">
            <a:extLst>
              <a:ext uri="{FF2B5EF4-FFF2-40B4-BE49-F238E27FC236}">
                <a16:creationId xmlns:a16="http://schemas.microsoft.com/office/drawing/2014/main" id="{2B3DC67A-53C4-44C8-B8B5-94E80984618D}"/>
              </a:ext>
            </a:extLst>
          </p:cNvPr>
          <p:cNvSpPr txBox="1"/>
          <p:nvPr userDrawn="1"/>
        </p:nvSpPr>
        <p:spPr>
          <a:xfrm>
            <a:off x="621030" y="6400800"/>
            <a:ext cx="561975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lumMod val="50000"/>
                  </a:schemeClr>
                </a:solidFill>
              </a:rPr>
              <a:t>“From ordinary people come extraordinary results”</a:t>
            </a:r>
          </a:p>
          <a:p>
            <a:endParaRPr lang="en-US" dirty="0"/>
          </a:p>
        </p:txBody>
      </p:sp>
      <p:pic>
        <p:nvPicPr>
          <p:cNvPr id="16" name="Picture 15">
            <a:extLst>
              <a:ext uri="{FF2B5EF4-FFF2-40B4-BE49-F238E27FC236}">
                <a16:creationId xmlns:a16="http://schemas.microsoft.com/office/drawing/2014/main" id="{A6140FB0-A5D3-4465-AF33-4565F7E19FF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136987">
            <a:off x="-6428726" y="-2326681"/>
            <a:ext cx="9484263" cy="3894661"/>
          </a:xfrm>
          <a:prstGeom prst="rect">
            <a:avLst/>
          </a:prstGeom>
        </p:spPr>
      </p:pic>
    </p:spTree>
    <p:extLst>
      <p:ext uri="{BB962C8B-B14F-4D97-AF65-F5344CB8AC3E}">
        <p14:creationId xmlns:p14="http://schemas.microsoft.com/office/powerpoint/2010/main" val="1645025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08DC83-F033-4B0F-A544-0276C9BC318B}"/>
              </a:ext>
            </a:extLst>
          </p:cNvPr>
          <p:cNvSpPr/>
          <p:nvPr userDrawn="1"/>
        </p:nvSpPr>
        <p:spPr>
          <a:xfrm>
            <a:off x="0" y="0"/>
            <a:ext cx="12191999" cy="6858000"/>
          </a:xfrm>
          <a:prstGeom prst="rect">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E0478D4C-5242-49C7-B30E-487F5D80988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1354768">
            <a:off x="-3302864" y="5876285"/>
            <a:ext cx="9484263" cy="3894661"/>
          </a:xfrm>
          <a:prstGeom prst="rect">
            <a:avLst/>
          </a:prstGeom>
        </p:spPr>
      </p:pic>
      <p:sp>
        <p:nvSpPr>
          <p:cNvPr id="9" name="Rectangle 8">
            <a:extLst>
              <a:ext uri="{FF2B5EF4-FFF2-40B4-BE49-F238E27FC236}">
                <a16:creationId xmlns:a16="http://schemas.microsoft.com/office/drawing/2014/main" id="{48A86776-9ABC-4A19-B9BC-74FF76CA42AA}"/>
              </a:ext>
            </a:extLst>
          </p:cNvPr>
          <p:cNvSpPr/>
          <p:nvPr userDrawn="1"/>
        </p:nvSpPr>
        <p:spPr>
          <a:xfrm rot="20251091">
            <a:off x="9789355" y="-1679125"/>
            <a:ext cx="4805288" cy="2408890"/>
          </a:xfrm>
          <a:prstGeom prst="rect">
            <a:avLst/>
          </a:prstGeom>
          <a:solidFill>
            <a:schemeClr val="dk1">
              <a:alpha val="18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E2DA9A0-DF44-427E-A643-C705F578C126}"/>
              </a:ext>
            </a:extLst>
          </p:cNvPr>
          <p:cNvSpPr/>
          <p:nvPr userDrawn="1"/>
        </p:nvSpPr>
        <p:spPr>
          <a:xfrm rot="20251091">
            <a:off x="9941755" y="-1896431"/>
            <a:ext cx="4805288" cy="2408890"/>
          </a:xfrm>
          <a:prstGeom prst="rect">
            <a:avLst/>
          </a:prstGeom>
          <a:solidFill>
            <a:schemeClr val="dk1">
              <a:alpha val="18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1" name="Slide Number Placeholder 5">
            <a:extLst>
              <a:ext uri="{FF2B5EF4-FFF2-40B4-BE49-F238E27FC236}">
                <a16:creationId xmlns:a16="http://schemas.microsoft.com/office/drawing/2014/main" id="{10D1480A-E3C4-4059-AD33-C9308BC6A266}"/>
              </a:ext>
            </a:extLst>
          </p:cNvPr>
          <p:cNvSpPr>
            <a:spLocks noGrp="1"/>
          </p:cNvSpPr>
          <p:nvPr>
            <p:ph type="sldNum" sz="quarter" idx="12"/>
          </p:nvPr>
        </p:nvSpPr>
        <p:spPr>
          <a:xfrm>
            <a:off x="8610600" y="6356350"/>
            <a:ext cx="2743200" cy="365125"/>
          </a:xfrm>
          <a:prstGeom prst="rect">
            <a:avLst/>
          </a:prstGeom>
        </p:spPr>
        <p:txBody>
          <a:bodyPr/>
          <a:lstStyle/>
          <a:p>
            <a:fld id="{2D49619F-436A-4679-A9E8-0355D5EC3FF2}" type="slidenum">
              <a:rPr lang="en-US" smtClean="0"/>
              <a:t>‹#›</a:t>
            </a:fld>
            <a:endParaRPr lang="en-US"/>
          </a:p>
        </p:txBody>
      </p:sp>
      <p:sp>
        <p:nvSpPr>
          <p:cNvPr id="13" name="Rectangle 12">
            <a:extLst>
              <a:ext uri="{FF2B5EF4-FFF2-40B4-BE49-F238E27FC236}">
                <a16:creationId xmlns:a16="http://schemas.microsoft.com/office/drawing/2014/main" id="{BA34E632-9483-4908-8C79-F9F71F4B1400}"/>
              </a:ext>
            </a:extLst>
          </p:cNvPr>
          <p:cNvSpPr/>
          <p:nvPr userDrawn="1"/>
        </p:nvSpPr>
        <p:spPr>
          <a:xfrm rot="412966">
            <a:off x="5795662" y="6245565"/>
            <a:ext cx="9899139" cy="4962437"/>
          </a:xfrm>
          <a:prstGeom prst="rect">
            <a:avLst/>
          </a:prstGeom>
          <a:solidFill>
            <a:schemeClr val="dk1">
              <a:alpha val="18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D5D9BCC-9001-4DE5-8F86-0C259626F899}"/>
              </a:ext>
            </a:extLst>
          </p:cNvPr>
          <p:cNvSpPr/>
          <p:nvPr userDrawn="1"/>
        </p:nvSpPr>
        <p:spPr>
          <a:xfrm rot="412966">
            <a:off x="5651098" y="6462872"/>
            <a:ext cx="9899139" cy="4962437"/>
          </a:xfrm>
          <a:prstGeom prst="rect">
            <a:avLst/>
          </a:prstGeom>
          <a:solidFill>
            <a:schemeClr val="dk1">
              <a:alpha val="18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7C239EC1-45FF-416E-9B36-814701038C5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49631" y="201963"/>
            <a:ext cx="1496454" cy="327973"/>
          </a:xfrm>
          <a:prstGeom prst="rect">
            <a:avLst/>
          </a:prstGeom>
        </p:spPr>
      </p:pic>
      <p:sp>
        <p:nvSpPr>
          <p:cNvPr id="2" name="Title 1">
            <a:extLst>
              <a:ext uri="{FF2B5EF4-FFF2-40B4-BE49-F238E27FC236}">
                <a16:creationId xmlns:a16="http://schemas.microsoft.com/office/drawing/2014/main" id="{7719B2BE-9DCD-474B-A211-B6A06130B2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B3C933-8D62-4784-B446-82E1763AB6B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8BDD150-7EDC-4AAA-AE24-0F88678EE61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Box 15">
            <a:extLst>
              <a:ext uri="{FF2B5EF4-FFF2-40B4-BE49-F238E27FC236}">
                <a16:creationId xmlns:a16="http://schemas.microsoft.com/office/drawing/2014/main" id="{052EB30E-5124-49D0-9913-08C88A848E88}"/>
              </a:ext>
            </a:extLst>
          </p:cNvPr>
          <p:cNvSpPr txBox="1"/>
          <p:nvPr userDrawn="1"/>
        </p:nvSpPr>
        <p:spPr>
          <a:xfrm>
            <a:off x="621030" y="6400800"/>
            <a:ext cx="561975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lumMod val="50000"/>
                  </a:schemeClr>
                </a:solidFill>
              </a:rPr>
              <a:t>“From ordinary people come extraordinary results”</a:t>
            </a:r>
          </a:p>
          <a:p>
            <a:endParaRPr lang="en-US" dirty="0"/>
          </a:p>
        </p:txBody>
      </p:sp>
    </p:spTree>
    <p:extLst>
      <p:ext uri="{BB962C8B-B14F-4D97-AF65-F5344CB8AC3E}">
        <p14:creationId xmlns:p14="http://schemas.microsoft.com/office/powerpoint/2010/main" val="644706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85FA038-68D8-45E4-B8D4-E03DCC1A1141}"/>
              </a:ext>
            </a:extLst>
          </p:cNvPr>
          <p:cNvSpPr/>
          <p:nvPr userDrawn="1"/>
        </p:nvSpPr>
        <p:spPr>
          <a:xfrm>
            <a:off x="0" y="0"/>
            <a:ext cx="12191999" cy="6858000"/>
          </a:xfrm>
          <a:prstGeom prst="rect">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0E11DC8-6594-4002-986A-98085E274FD7}"/>
              </a:ext>
            </a:extLst>
          </p:cNvPr>
          <p:cNvSpPr/>
          <p:nvPr userDrawn="1"/>
        </p:nvSpPr>
        <p:spPr>
          <a:xfrm rot="20251091">
            <a:off x="9789355" y="-1679125"/>
            <a:ext cx="4805288" cy="2408890"/>
          </a:xfrm>
          <a:prstGeom prst="rect">
            <a:avLst/>
          </a:prstGeom>
          <a:solidFill>
            <a:schemeClr val="dk1">
              <a:alpha val="18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A2BAF53D-3559-42A0-935D-8EF3E19455ED}"/>
              </a:ext>
            </a:extLst>
          </p:cNvPr>
          <p:cNvSpPr/>
          <p:nvPr userDrawn="1"/>
        </p:nvSpPr>
        <p:spPr>
          <a:xfrm rot="20251091">
            <a:off x="9941755" y="-1896431"/>
            <a:ext cx="4805288" cy="2408890"/>
          </a:xfrm>
          <a:prstGeom prst="rect">
            <a:avLst/>
          </a:prstGeom>
          <a:solidFill>
            <a:schemeClr val="dk1">
              <a:alpha val="18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3" name="Slide Number Placeholder 5">
            <a:extLst>
              <a:ext uri="{FF2B5EF4-FFF2-40B4-BE49-F238E27FC236}">
                <a16:creationId xmlns:a16="http://schemas.microsoft.com/office/drawing/2014/main" id="{7F0150F0-ACE6-4A82-B2B7-70FF0B17F633}"/>
              </a:ext>
            </a:extLst>
          </p:cNvPr>
          <p:cNvSpPr>
            <a:spLocks noGrp="1"/>
          </p:cNvSpPr>
          <p:nvPr>
            <p:ph type="sldNum" sz="quarter" idx="12"/>
          </p:nvPr>
        </p:nvSpPr>
        <p:spPr>
          <a:xfrm>
            <a:off x="8610600" y="6356350"/>
            <a:ext cx="2743200" cy="365125"/>
          </a:xfrm>
          <a:prstGeom prst="rect">
            <a:avLst/>
          </a:prstGeom>
        </p:spPr>
        <p:txBody>
          <a:bodyPr/>
          <a:lstStyle/>
          <a:p>
            <a:fld id="{2D49619F-436A-4679-A9E8-0355D5EC3FF2}" type="slidenum">
              <a:rPr lang="en-US" smtClean="0"/>
              <a:t>‹#›</a:t>
            </a:fld>
            <a:endParaRPr lang="en-US"/>
          </a:p>
        </p:txBody>
      </p:sp>
      <p:sp>
        <p:nvSpPr>
          <p:cNvPr id="15" name="Rectangle 14">
            <a:extLst>
              <a:ext uri="{FF2B5EF4-FFF2-40B4-BE49-F238E27FC236}">
                <a16:creationId xmlns:a16="http://schemas.microsoft.com/office/drawing/2014/main" id="{00D0CD98-CD15-49BE-90EB-BCCFE878E2BF}"/>
              </a:ext>
            </a:extLst>
          </p:cNvPr>
          <p:cNvSpPr/>
          <p:nvPr userDrawn="1"/>
        </p:nvSpPr>
        <p:spPr>
          <a:xfrm rot="20177353">
            <a:off x="-9737708" y="3586997"/>
            <a:ext cx="9899139" cy="4962437"/>
          </a:xfrm>
          <a:prstGeom prst="rect">
            <a:avLst/>
          </a:prstGeom>
          <a:solidFill>
            <a:schemeClr val="dk1">
              <a:alpha val="18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4610F4B0-CEE3-4B29-A946-5D2FB4B3E07D}"/>
              </a:ext>
            </a:extLst>
          </p:cNvPr>
          <p:cNvSpPr/>
          <p:nvPr userDrawn="1"/>
        </p:nvSpPr>
        <p:spPr>
          <a:xfrm rot="20177353">
            <a:off x="-9882272" y="3804304"/>
            <a:ext cx="9899139" cy="4962437"/>
          </a:xfrm>
          <a:prstGeom prst="rect">
            <a:avLst/>
          </a:prstGeom>
          <a:solidFill>
            <a:schemeClr val="dk1">
              <a:alpha val="18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DA88454D-9992-4EF7-B920-317FE8FB84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49631" y="201963"/>
            <a:ext cx="1496454" cy="327973"/>
          </a:xfrm>
          <a:prstGeom prst="rect">
            <a:avLst/>
          </a:prstGeom>
        </p:spPr>
      </p:pic>
      <p:sp>
        <p:nvSpPr>
          <p:cNvPr id="2" name="Title 1">
            <a:extLst>
              <a:ext uri="{FF2B5EF4-FFF2-40B4-BE49-F238E27FC236}">
                <a16:creationId xmlns:a16="http://schemas.microsoft.com/office/drawing/2014/main" id="{6D3D3390-C073-4A60-8081-64BB4731649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0E4393C-8558-4190-816F-FD46A50DE8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B39C70E-B10A-4543-B2CD-9B30E36B132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3EF0CD9-3FEF-4F9E-9A5B-4CB8BDD465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DBE3286-A50E-4819-AC2C-54C6D7D43DE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Box 17">
            <a:extLst>
              <a:ext uri="{FF2B5EF4-FFF2-40B4-BE49-F238E27FC236}">
                <a16:creationId xmlns:a16="http://schemas.microsoft.com/office/drawing/2014/main" id="{0842B275-25CB-492B-8D82-712353239A58}"/>
              </a:ext>
            </a:extLst>
          </p:cNvPr>
          <p:cNvSpPr txBox="1"/>
          <p:nvPr userDrawn="1"/>
        </p:nvSpPr>
        <p:spPr>
          <a:xfrm>
            <a:off x="621030" y="6400800"/>
            <a:ext cx="561975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lumMod val="50000"/>
                  </a:schemeClr>
                </a:solidFill>
              </a:rPr>
              <a:t>“From ordinary people come extraordinary results”</a:t>
            </a:r>
          </a:p>
          <a:p>
            <a:endParaRPr lang="en-US" dirty="0"/>
          </a:p>
        </p:txBody>
      </p:sp>
      <p:pic>
        <p:nvPicPr>
          <p:cNvPr id="19" name="Picture 18">
            <a:extLst>
              <a:ext uri="{FF2B5EF4-FFF2-40B4-BE49-F238E27FC236}">
                <a16:creationId xmlns:a16="http://schemas.microsoft.com/office/drawing/2014/main" id="{5F9A6BC6-34C7-4E69-862B-0C4FF45D5CF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900708">
            <a:off x="7870553" y="3993846"/>
            <a:ext cx="9484263" cy="3894661"/>
          </a:xfrm>
          <a:prstGeom prst="rect">
            <a:avLst/>
          </a:prstGeom>
        </p:spPr>
      </p:pic>
    </p:spTree>
    <p:extLst>
      <p:ext uri="{BB962C8B-B14F-4D97-AF65-F5344CB8AC3E}">
        <p14:creationId xmlns:p14="http://schemas.microsoft.com/office/powerpoint/2010/main" val="682607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8C1D0A9-1DE0-4B0C-9EB7-6B9AD32F530B}"/>
              </a:ext>
            </a:extLst>
          </p:cNvPr>
          <p:cNvSpPr/>
          <p:nvPr userDrawn="1"/>
        </p:nvSpPr>
        <p:spPr>
          <a:xfrm>
            <a:off x="0" y="0"/>
            <a:ext cx="12191999" cy="6858000"/>
          </a:xfrm>
          <a:prstGeom prst="rect">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0CEFCC2-D054-4719-BE82-0C73C41681C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1435779">
            <a:off x="5432069" y="4338191"/>
            <a:ext cx="9484263" cy="3894661"/>
          </a:xfrm>
          <a:prstGeom prst="rect">
            <a:avLst/>
          </a:prstGeom>
        </p:spPr>
      </p:pic>
      <p:sp>
        <p:nvSpPr>
          <p:cNvPr id="7" name="Rectangle 6">
            <a:extLst>
              <a:ext uri="{FF2B5EF4-FFF2-40B4-BE49-F238E27FC236}">
                <a16:creationId xmlns:a16="http://schemas.microsoft.com/office/drawing/2014/main" id="{BE50F319-1CB2-4A81-8889-AC2447763AD8}"/>
              </a:ext>
            </a:extLst>
          </p:cNvPr>
          <p:cNvSpPr/>
          <p:nvPr userDrawn="1"/>
        </p:nvSpPr>
        <p:spPr>
          <a:xfrm rot="20251091">
            <a:off x="9789355" y="-1679125"/>
            <a:ext cx="4805288" cy="2408890"/>
          </a:xfrm>
          <a:prstGeom prst="rect">
            <a:avLst/>
          </a:prstGeom>
          <a:solidFill>
            <a:schemeClr val="dk1">
              <a:alpha val="18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393DD92C-ED54-48A2-92F2-4A3871EA88EA}"/>
              </a:ext>
            </a:extLst>
          </p:cNvPr>
          <p:cNvSpPr/>
          <p:nvPr userDrawn="1"/>
        </p:nvSpPr>
        <p:spPr>
          <a:xfrm rot="20251091">
            <a:off x="9941755" y="-1896431"/>
            <a:ext cx="4805288" cy="2408890"/>
          </a:xfrm>
          <a:prstGeom prst="rect">
            <a:avLst/>
          </a:prstGeom>
          <a:solidFill>
            <a:schemeClr val="dk1">
              <a:alpha val="18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9" name="Slide Number Placeholder 5">
            <a:extLst>
              <a:ext uri="{FF2B5EF4-FFF2-40B4-BE49-F238E27FC236}">
                <a16:creationId xmlns:a16="http://schemas.microsoft.com/office/drawing/2014/main" id="{40EF05AB-334F-449B-90AB-2A81998A67B3}"/>
              </a:ext>
            </a:extLst>
          </p:cNvPr>
          <p:cNvSpPr>
            <a:spLocks noGrp="1"/>
          </p:cNvSpPr>
          <p:nvPr>
            <p:ph type="sldNum" sz="quarter" idx="12"/>
          </p:nvPr>
        </p:nvSpPr>
        <p:spPr>
          <a:xfrm>
            <a:off x="8610600" y="6356350"/>
            <a:ext cx="2743200" cy="365125"/>
          </a:xfrm>
          <a:prstGeom prst="rect">
            <a:avLst/>
          </a:prstGeom>
        </p:spPr>
        <p:txBody>
          <a:bodyPr/>
          <a:lstStyle/>
          <a:p>
            <a:fld id="{2D49619F-436A-4679-A9E8-0355D5EC3FF2}" type="slidenum">
              <a:rPr lang="en-US" smtClean="0"/>
              <a:t>‹#›</a:t>
            </a:fld>
            <a:endParaRPr lang="en-US"/>
          </a:p>
        </p:txBody>
      </p:sp>
      <p:sp>
        <p:nvSpPr>
          <p:cNvPr id="11" name="Rectangle 10">
            <a:extLst>
              <a:ext uri="{FF2B5EF4-FFF2-40B4-BE49-F238E27FC236}">
                <a16:creationId xmlns:a16="http://schemas.microsoft.com/office/drawing/2014/main" id="{64B5C5DC-C31F-4BDA-AE05-6BE10E987A1A}"/>
              </a:ext>
            </a:extLst>
          </p:cNvPr>
          <p:cNvSpPr/>
          <p:nvPr userDrawn="1"/>
        </p:nvSpPr>
        <p:spPr>
          <a:xfrm rot="20177353">
            <a:off x="-9737708" y="3586997"/>
            <a:ext cx="9899139" cy="4962437"/>
          </a:xfrm>
          <a:prstGeom prst="rect">
            <a:avLst/>
          </a:prstGeom>
          <a:solidFill>
            <a:schemeClr val="dk1">
              <a:alpha val="18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11B2550B-E119-4D9E-A558-C1E8231EB29E}"/>
              </a:ext>
            </a:extLst>
          </p:cNvPr>
          <p:cNvSpPr/>
          <p:nvPr userDrawn="1"/>
        </p:nvSpPr>
        <p:spPr>
          <a:xfrm rot="20177353">
            <a:off x="-9882272" y="3804304"/>
            <a:ext cx="9899139" cy="4962437"/>
          </a:xfrm>
          <a:prstGeom prst="rect">
            <a:avLst/>
          </a:prstGeom>
          <a:solidFill>
            <a:schemeClr val="dk1">
              <a:alpha val="18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4662F284-FB12-43F2-B845-622EF13CA2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49631" y="201963"/>
            <a:ext cx="1496454" cy="327973"/>
          </a:xfrm>
          <a:prstGeom prst="rect">
            <a:avLst/>
          </a:prstGeom>
        </p:spPr>
      </p:pic>
      <p:sp>
        <p:nvSpPr>
          <p:cNvPr id="2" name="Title 1">
            <a:extLst>
              <a:ext uri="{FF2B5EF4-FFF2-40B4-BE49-F238E27FC236}">
                <a16:creationId xmlns:a16="http://schemas.microsoft.com/office/drawing/2014/main" id="{3A73F960-1E31-4AF0-A89C-4D3993D8FDEA}"/>
              </a:ext>
            </a:extLst>
          </p:cNvPr>
          <p:cNvSpPr>
            <a:spLocks noGrp="1"/>
          </p:cNvSpPr>
          <p:nvPr>
            <p:ph type="title"/>
          </p:nvPr>
        </p:nvSpPr>
        <p:spPr/>
        <p:txBody>
          <a:bodyPr/>
          <a:lstStyle/>
          <a:p>
            <a:r>
              <a:rPr lang="en-US"/>
              <a:t>Click to edit Master title style</a:t>
            </a:r>
          </a:p>
        </p:txBody>
      </p:sp>
      <p:sp>
        <p:nvSpPr>
          <p:cNvPr id="14" name="TextBox 13">
            <a:extLst>
              <a:ext uri="{FF2B5EF4-FFF2-40B4-BE49-F238E27FC236}">
                <a16:creationId xmlns:a16="http://schemas.microsoft.com/office/drawing/2014/main" id="{36A7D70A-7525-4BCC-AD1C-3429C95920B4}"/>
              </a:ext>
            </a:extLst>
          </p:cNvPr>
          <p:cNvSpPr txBox="1"/>
          <p:nvPr userDrawn="1"/>
        </p:nvSpPr>
        <p:spPr>
          <a:xfrm>
            <a:off x="621030" y="6400800"/>
            <a:ext cx="561975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lumMod val="50000"/>
                  </a:schemeClr>
                </a:solidFill>
              </a:rPr>
              <a:t>“From ordinary people come extraordinary results”</a:t>
            </a:r>
          </a:p>
          <a:p>
            <a:endParaRPr lang="en-US" dirty="0"/>
          </a:p>
        </p:txBody>
      </p:sp>
    </p:spTree>
    <p:extLst>
      <p:ext uri="{BB962C8B-B14F-4D97-AF65-F5344CB8AC3E}">
        <p14:creationId xmlns:p14="http://schemas.microsoft.com/office/powerpoint/2010/main" val="3792499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8C3C06E-953B-4036-BB26-8FE18E0069A5}"/>
              </a:ext>
            </a:extLst>
          </p:cNvPr>
          <p:cNvSpPr/>
          <p:nvPr userDrawn="1"/>
        </p:nvSpPr>
        <p:spPr>
          <a:xfrm>
            <a:off x="0" y="0"/>
            <a:ext cx="12191999" cy="6858000"/>
          </a:xfrm>
          <a:prstGeom prst="rect">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83CB965-B672-49EF-A782-26FE9C7AD1D1}"/>
              </a:ext>
            </a:extLst>
          </p:cNvPr>
          <p:cNvSpPr/>
          <p:nvPr userDrawn="1"/>
        </p:nvSpPr>
        <p:spPr>
          <a:xfrm rot="20251091">
            <a:off x="9789355" y="-1679125"/>
            <a:ext cx="4805288" cy="2408890"/>
          </a:xfrm>
          <a:prstGeom prst="rect">
            <a:avLst/>
          </a:prstGeom>
          <a:solidFill>
            <a:schemeClr val="dk1">
              <a:alpha val="18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397BDD50-E14A-4EAA-B06B-E348ABA4249C}"/>
              </a:ext>
            </a:extLst>
          </p:cNvPr>
          <p:cNvSpPr/>
          <p:nvPr userDrawn="1"/>
        </p:nvSpPr>
        <p:spPr>
          <a:xfrm rot="20251091">
            <a:off x="9941755" y="-1896431"/>
            <a:ext cx="4805288" cy="2408890"/>
          </a:xfrm>
          <a:prstGeom prst="rect">
            <a:avLst/>
          </a:prstGeom>
          <a:solidFill>
            <a:schemeClr val="dk1">
              <a:alpha val="18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3857DA66-5447-4072-ACD5-76EC2DFBB3EE}"/>
              </a:ext>
            </a:extLst>
          </p:cNvPr>
          <p:cNvSpPr>
            <a:spLocks noGrp="1"/>
          </p:cNvSpPr>
          <p:nvPr>
            <p:ph type="sldNum" sz="quarter" idx="12"/>
          </p:nvPr>
        </p:nvSpPr>
        <p:spPr>
          <a:xfrm>
            <a:off x="8610600" y="6356350"/>
            <a:ext cx="2743200" cy="365125"/>
          </a:xfrm>
          <a:prstGeom prst="rect">
            <a:avLst/>
          </a:prstGeom>
        </p:spPr>
        <p:txBody>
          <a:bodyPr/>
          <a:lstStyle/>
          <a:p>
            <a:fld id="{2D49619F-436A-4679-A9E8-0355D5EC3FF2}" type="slidenum">
              <a:rPr lang="en-US" smtClean="0"/>
              <a:t>‹#›</a:t>
            </a:fld>
            <a:endParaRPr lang="en-US"/>
          </a:p>
        </p:txBody>
      </p:sp>
      <p:sp>
        <p:nvSpPr>
          <p:cNvPr id="10" name="Rectangle 9">
            <a:extLst>
              <a:ext uri="{FF2B5EF4-FFF2-40B4-BE49-F238E27FC236}">
                <a16:creationId xmlns:a16="http://schemas.microsoft.com/office/drawing/2014/main" id="{AA8FB62E-FEE1-4D57-BF63-CF500F4A6433}"/>
              </a:ext>
            </a:extLst>
          </p:cNvPr>
          <p:cNvSpPr/>
          <p:nvPr userDrawn="1"/>
        </p:nvSpPr>
        <p:spPr>
          <a:xfrm rot="20177353">
            <a:off x="-9737708" y="3586997"/>
            <a:ext cx="9899139" cy="4962437"/>
          </a:xfrm>
          <a:prstGeom prst="rect">
            <a:avLst/>
          </a:prstGeom>
          <a:solidFill>
            <a:schemeClr val="dk1">
              <a:alpha val="18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17E181E7-FB2E-4E6E-99CB-DA7704976B1F}"/>
              </a:ext>
            </a:extLst>
          </p:cNvPr>
          <p:cNvSpPr/>
          <p:nvPr userDrawn="1"/>
        </p:nvSpPr>
        <p:spPr>
          <a:xfrm rot="20177353">
            <a:off x="-9882272" y="3804304"/>
            <a:ext cx="9899139" cy="4962437"/>
          </a:xfrm>
          <a:prstGeom prst="rect">
            <a:avLst/>
          </a:prstGeom>
          <a:solidFill>
            <a:schemeClr val="dk1">
              <a:alpha val="18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19E9939A-94AD-476E-86CD-BA31FB6FDE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49631" y="201963"/>
            <a:ext cx="1496454" cy="327973"/>
          </a:xfrm>
          <a:prstGeom prst="rect">
            <a:avLst/>
          </a:prstGeom>
        </p:spPr>
      </p:pic>
      <p:sp>
        <p:nvSpPr>
          <p:cNvPr id="13" name="TextBox 12">
            <a:extLst>
              <a:ext uri="{FF2B5EF4-FFF2-40B4-BE49-F238E27FC236}">
                <a16:creationId xmlns:a16="http://schemas.microsoft.com/office/drawing/2014/main" id="{9D07C875-37C7-4FFB-9ABD-B6844719AA94}"/>
              </a:ext>
            </a:extLst>
          </p:cNvPr>
          <p:cNvSpPr txBox="1"/>
          <p:nvPr userDrawn="1"/>
        </p:nvSpPr>
        <p:spPr>
          <a:xfrm>
            <a:off x="621030" y="6400800"/>
            <a:ext cx="561975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lumMod val="50000"/>
                  </a:schemeClr>
                </a:solidFill>
              </a:rPr>
              <a:t>“From ordinary people come extraordinary results”</a:t>
            </a:r>
          </a:p>
          <a:p>
            <a:endParaRPr lang="en-US" dirty="0"/>
          </a:p>
        </p:txBody>
      </p:sp>
      <p:pic>
        <p:nvPicPr>
          <p:cNvPr id="14" name="Picture 13">
            <a:extLst>
              <a:ext uri="{FF2B5EF4-FFF2-40B4-BE49-F238E27FC236}">
                <a16:creationId xmlns:a16="http://schemas.microsoft.com/office/drawing/2014/main" id="{4CC8D0F8-6C66-4DA5-B35E-72495EFB84E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55942">
            <a:off x="-2386036" y="-2547780"/>
            <a:ext cx="11350317" cy="4660946"/>
          </a:xfrm>
          <a:prstGeom prst="rect">
            <a:avLst/>
          </a:prstGeom>
        </p:spPr>
      </p:pic>
    </p:spTree>
    <p:extLst>
      <p:ext uri="{BB962C8B-B14F-4D97-AF65-F5344CB8AC3E}">
        <p14:creationId xmlns:p14="http://schemas.microsoft.com/office/powerpoint/2010/main" val="2363505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56D3074-3568-4FC5-AFE2-F42FF163518E}"/>
              </a:ext>
            </a:extLst>
          </p:cNvPr>
          <p:cNvSpPr/>
          <p:nvPr userDrawn="1"/>
        </p:nvSpPr>
        <p:spPr>
          <a:xfrm>
            <a:off x="0" y="0"/>
            <a:ext cx="12191999" cy="6858000"/>
          </a:xfrm>
          <a:prstGeom prst="rect">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9" name="Rectangle 8">
            <a:extLst>
              <a:ext uri="{FF2B5EF4-FFF2-40B4-BE49-F238E27FC236}">
                <a16:creationId xmlns:a16="http://schemas.microsoft.com/office/drawing/2014/main" id="{1BC219CF-090D-421A-83C3-E072C4861CC4}"/>
              </a:ext>
            </a:extLst>
          </p:cNvPr>
          <p:cNvSpPr/>
          <p:nvPr userDrawn="1"/>
        </p:nvSpPr>
        <p:spPr>
          <a:xfrm rot="20251091">
            <a:off x="9789355" y="-1679125"/>
            <a:ext cx="4805288" cy="2408890"/>
          </a:xfrm>
          <a:prstGeom prst="rect">
            <a:avLst/>
          </a:prstGeom>
          <a:solidFill>
            <a:schemeClr val="dk1">
              <a:alpha val="18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1" dirty="0"/>
          </a:p>
        </p:txBody>
      </p:sp>
      <p:sp>
        <p:nvSpPr>
          <p:cNvPr id="10" name="Rectangle 9">
            <a:extLst>
              <a:ext uri="{FF2B5EF4-FFF2-40B4-BE49-F238E27FC236}">
                <a16:creationId xmlns:a16="http://schemas.microsoft.com/office/drawing/2014/main" id="{65FA93CD-8CC8-4E8A-A8F6-176D414B443B}"/>
              </a:ext>
            </a:extLst>
          </p:cNvPr>
          <p:cNvSpPr/>
          <p:nvPr userDrawn="1"/>
        </p:nvSpPr>
        <p:spPr>
          <a:xfrm rot="20251091">
            <a:off x="9941755" y="-1896431"/>
            <a:ext cx="4805288" cy="2408890"/>
          </a:xfrm>
          <a:prstGeom prst="rect">
            <a:avLst/>
          </a:prstGeom>
          <a:solidFill>
            <a:schemeClr val="dk1">
              <a:alpha val="18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1" dirty="0"/>
          </a:p>
        </p:txBody>
      </p:sp>
      <p:sp>
        <p:nvSpPr>
          <p:cNvPr id="11" name="Slide Number Placeholder 5">
            <a:extLst>
              <a:ext uri="{FF2B5EF4-FFF2-40B4-BE49-F238E27FC236}">
                <a16:creationId xmlns:a16="http://schemas.microsoft.com/office/drawing/2014/main" id="{3AAEF22A-0533-4F3C-BF8C-8F928414BC19}"/>
              </a:ext>
            </a:extLst>
          </p:cNvPr>
          <p:cNvSpPr>
            <a:spLocks noGrp="1"/>
          </p:cNvSpPr>
          <p:nvPr>
            <p:ph type="sldNum" sz="quarter" idx="12"/>
          </p:nvPr>
        </p:nvSpPr>
        <p:spPr>
          <a:xfrm>
            <a:off x="8610600" y="6356350"/>
            <a:ext cx="2743200" cy="365125"/>
          </a:xfrm>
          <a:prstGeom prst="rect">
            <a:avLst/>
          </a:prstGeom>
        </p:spPr>
        <p:txBody>
          <a:bodyPr/>
          <a:lstStyle>
            <a:lvl1pPr>
              <a:defRPr b="1"/>
            </a:lvl1pPr>
          </a:lstStyle>
          <a:p>
            <a:fld id="{2D49619F-436A-4679-A9E8-0355D5EC3FF2}" type="slidenum">
              <a:rPr lang="en-US" smtClean="0"/>
              <a:pPr/>
              <a:t>‹#›</a:t>
            </a:fld>
            <a:endParaRPr lang="en-US"/>
          </a:p>
        </p:txBody>
      </p:sp>
      <p:sp>
        <p:nvSpPr>
          <p:cNvPr id="13" name="Rectangle 12">
            <a:extLst>
              <a:ext uri="{FF2B5EF4-FFF2-40B4-BE49-F238E27FC236}">
                <a16:creationId xmlns:a16="http://schemas.microsoft.com/office/drawing/2014/main" id="{E9ECA271-4940-4448-89FD-CB126450E258}"/>
              </a:ext>
            </a:extLst>
          </p:cNvPr>
          <p:cNvSpPr/>
          <p:nvPr userDrawn="1"/>
        </p:nvSpPr>
        <p:spPr>
          <a:xfrm rot="20177353">
            <a:off x="-9737708" y="3586997"/>
            <a:ext cx="9899139" cy="4962437"/>
          </a:xfrm>
          <a:prstGeom prst="rect">
            <a:avLst/>
          </a:prstGeom>
          <a:solidFill>
            <a:schemeClr val="dk1">
              <a:alpha val="18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1" dirty="0"/>
          </a:p>
        </p:txBody>
      </p:sp>
      <p:sp>
        <p:nvSpPr>
          <p:cNvPr id="14" name="Rectangle 13">
            <a:extLst>
              <a:ext uri="{FF2B5EF4-FFF2-40B4-BE49-F238E27FC236}">
                <a16:creationId xmlns:a16="http://schemas.microsoft.com/office/drawing/2014/main" id="{1633F6F1-0236-46C9-87D4-F3C72D421161}"/>
              </a:ext>
            </a:extLst>
          </p:cNvPr>
          <p:cNvSpPr/>
          <p:nvPr userDrawn="1"/>
        </p:nvSpPr>
        <p:spPr>
          <a:xfrm rot="20177353">
            <a:off x="-9882272" y="3804304"/>
            <a:ext cx="9899139" cy="4962437"/>
          </a:xfrm>
          <a:prstGeom prst="rect">
            <a:avLst/>
          </a:prstGeom>
          <a:solidFill>
            <a:schemeClr val="dk1">
              <a:alpha val="18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1" dirty="0"/>
          </a:p>
        </p:txBody>
      </p:sp>
      <p:pic>
        <p:nvPicPr>
          <p:cNvPr id="15" name="Picture 14">
            <a:extLst>
              <a:ext uri="{FF2B5EF4-FFF2-40B4-BE49-F238E27FC236}">
                <a16:creationId xmlns:a16="http://schemas.microsoft.com/office/drawing/2014/main" id="{4E121005-0C07-4148-B324-EF646D91B5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49631" y="201963"/>
            <a:ext cx="1496454" cy="327973"/>
          </a:xfrm>
          <a:prstGeom prst="rect">
            <a:avLst/>
          </a:prstGeom>
        </p:spPr>
      </p:pic>
      <p:sp>
        <p:nvSpPr>
          <p:cNvPr id="2" name="Title 1">
            <a:extLst>
              <a:ext uri="{FF2B5EF4-FFF2-40B4-BE49-F238E27FC236}">
                <a16:creationId xmlns:a16="http://schemas.microsoft.com/office/drawing/2014/main" id="{4BD613CA-B805-4BD8-AC99-0E5B5851EF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C629075-3856-4530-B5DD-95FEA19A9C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28150D2-33D6-4488-B5A0-A52D9698CF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6" name="TextBox 15">
            <a:extLst>
              <a:ext uri="{FF2B5EF4-FFF2-40B4-BE49-F238E27FC236}">
                <a16:creationId xmlns:a16="http://schemas.microsoft.com/office/drawing/2014/main" id="{38AE6022-F1A1-40BB-9C7C-0B1093AF1DA2}"/>
              </a:ext>
            </a:extLst>
          </p:cNvPr>
          <p:cNvSpPr txBox="1"/>
          <p:nvPr userDrawn="1"/>
        </p:nvSpPr>
        <p:spPr>
          <a:xfrm>
            <a:off x="621030" y="6400800"/>
            <a:ext cx="561975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lumMod val="50000"/>
                  </a:schemeClr>
                </a:solidFill>
              </a:rPr>
              <a:t>“From ordinary people come extraordinary results”</a:t>
            </a:r>
          </a:p>
          <a:p>
            <a:endParaRPr lang="en-US" dirty="0"/>
          </a:p>
        </p:txBody>
      </p:sp>
      <p:pic>
        <p:nvPicPr>
          <p:cNvPr id="17" name="Picture 16">
            <a:extLst>
              <a:ext uri="{FF2B5EF4-FFF2-40B4-BE49-F238E27FC236}">
                <a16:creationId xmlns:a16="http://schemas.microsoft.com/office/drawing/2014/main" id="{B11D4C2A-E75F-4B3E-98D3-370C2E54524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4573895">
            <a:off x="-5825010" y="-799647"/>
            <a:ext cx="9484263" cy="3894661"/>
          </a:xfrm>
          <a:prstGeom prst="rect">
            <a:avLst/>
          </a:prstGeom>
        </p:spPr>
      </p:pic>
    </p:spTree>
    <p:extLst>
      <p:ext uri="{BB962C8B-B14F-4D97-AF65-F5344CB8AC3E}">
        <p14:creationId xmlns:p14="http://schemas.microsoft.com/office/powerpoint/2010/main" val="4230257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4D6669D-A49B-4FD5-9C6D-BE3A7C05563B}"/>
              </a:ext>
            </a:extLst>
          </p:cNvPr>
          <p:cNvSpPr/>
          <p:nvPr userDrawn="1"/>
        </p:nvSpPr>
        <p:spPr>
          <a:xfrm>
            <a:off x="0" y="0"/>
            <a:ext cx="12191999" cy="6858000"/>
          </a:xfrm>
          <a:prstGeom prst="rect">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4818190C-6F00-4270-98E8-B86D9D1E82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1354768">
            <a:off x="5950325" y="4654911"/>
            <a:ext cx="9484263" cy="3894661"/>
          </a:xfrm>
          <a:prstGeom prst="rect">
            <a:avLst/>
          </a:prstGeom>
        </p:spPr>
      </p:pic>
      <p:sp>
        <p:nvSpPr>
          <p:cNvPr id="9" name="Rectangle 8">
            <a:extLst>
              <a:ext uri="{FF2B5EF4-FFF2-40B4-BE49-F238E27FC236}">
                <a16:creationId xmlns:a16="http://schemas.microsoft.com/office/drawing/2014/main" id="{88A4D647-6965-4004-BBE1-91CCB5889D7A}"/>
              </a:ext>
            </a:extLst>
          </p:cNvPr>
          <p:cNvSpPr/>
          <p:nvPr userDrawn="1"/>
        </p:nvSpPr>
        <p:spPr>
          <a:xfrm rot="20251091">
            <a:off x="9789355" y="-1679125"/>
            <a:ext cx="4805288" cy="2408890"/>
          </a:xfrm>
          <a:prstGeom prst="rect">
            <a:avLst/>
          </a:prstGeom>
          <a:solidFill>
            <a:schemeClr val="dk1">
              <a:alpha val="18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A6C1012E-C1CE-44E1-9162-1351500E021B}"/>
              </a:ext>
            </a:extLst>
          </p:cNvPr>
          <p:cNvSpPr/>
          <p:nvPr userDrawn="1"/>
        </p:nvSpPr>
        <p:spPr>
          <a:xfrm rot="20251091">
            <a:off x="9941755" y="-1896431"/>
            <a:ext cx="4805288" cy="2408890"/>
          </a:xfrm>
          <a:prstGeom prst="rect">
            <a:avLst/>
          </a:prstGeom>
          <a:solidFill>
            <a:schemeClr val="dk1">
              <a:alpha val="18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1" name="Slide Number Placeholder 5">
            <a:extLst>
              <a:ext uri="{FF2B5EF4-FFF2-40B4-BE49-F238E27FC236}">
                <a16:creationId xmlns:a16="http://schemas.microsoft.com/office/drawing/2014/main" id="{EC2FA3F4-9B8A-4531-A545-88F66BBBBB6D}"/>
              </a:ext>
            </a:extLst>
          </p:cNvPr>
          <p:cNvSpPr>
            <a:spLocks noGrp="1"/>
          </p:cNvSpPr>
          <p:nvPr>
            <p:ph type="sldNum" sz="quarter" idx="12"/>
          </p:nvPr>
        </p:nvSpPr>
        <p:spPr>
          <a:xfrm>
            <a:off x="8610600" y="6356350"/>
            <a:ext cx="2743200" cy="365125"/>
          </a:xfrm>
          <a:prstGeom prst="rect">
            <a:avLst/>
          </a:prstGeom>
        </p:spPr>
        <p:txBody>
          <a:bodyPr/>
          <a:lstStyle/>
          <a:p>
            <a:fld id="{2D49619F-436A-4679-A9E8-0355D5EC3FF2}" type="slidenum">
              <a:rPr lang="en-US" smtClean="0"/>
              <a:t>‹#›</a:t>
            </a:fld>
            <a:endParaRPr lang="en-US"/>
          </a:p>
        </p:txBody>
      </p:sp>
      <p:sp>
        <p:nvSpPr>
          <p:cNvPr id="13" name="Rectangle 12">
            <a:extLst>
              <a:ext uri="{FF2B5EF4-FFF2-40B4-BE49-F238E27FC236}">
                <a16:creationId xmlns:a16="http://schemas.microsoft.com/office/drawing/2014/main" id="{4FEF5C1E-5E72-4D56-A35C-BC76193458D9}"/>
              </a:ext>
            </a:extLst>
          </p:cNvPr>
          <p:cNvSpPr/>
          <p:nvPr userDrawn="1"/>
        </p:nvSpPr>
        <p:spPr>
          <a:xfrm rot="20177353">
            <a:off x="-9737708" y="3586997"/>
            <a:ext cx="9899139" cy="4962437"/>
          </a:xfrm>
          <a:prstGeom prst="rect">
            <a:avLst/>
          </a:prstGeom>
          <a:solidFill>
            <a:schemeClr val="dk1">
              <a:alpha val="18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641B127-6CA4-4DA8-85AA-7B1764F89615}"/>
              </a:ext>
            </a:extLst>
          </p:cNvPr>
          <p:cNvSpPr/>
          <p:nvPr userDrawn="1"/>
        </p:nvSpPr>
        <p:spPr>
          <a:xfrm rot="20177353">
            <a:off x="-9882272" y="3804304"/>
            <a:ext cx="9899139" cy="4962437"/>
          </a:xfrm>
          <a:prstGeom prst="rect">
            <a:avLst/>
          </a:prstGeom>
          <a:solidFill>
            <a:schemeClr val="dk1">
              <a:alpha val="18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4D6CC844-B823-4DFC-88B8-634003E6549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49631" y="201963"/>
            <a:ext cx="1496454" cy="327973"/>
          </a:xfrm>
          <a:prstGeom prst="rect">
            <a:avLst/>
          </a:prstGeom>
        </p:spPr>
      </p:pic>
      <p:sp>
        <p:nvSpPr>
          <p:cNvPr id="2" name="Title 1">
            <a:extLst>
              <a:ext uri="{FF2B5EF4-FFF2-40B4-BE49-F238E27FC236}">
                <a16:creationId xmlns:a16="http://schemas.microsoft.com/office/drawing/2014/main" id="{12260DFE-2013-486C-8463-31DF7EABE6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D829CA9-739A-4C0B-AB50-28F0C9CB0E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7147A41-3A5D-44E2-9F5F-2D2579ED85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6" name="TextBox 15">
            <a:extLst>
              <a:ext uri="{FF2B5EF4-FFF2-40B4-BE49-F238E27FC236}">
                <a16:creationId xmlns:a16="http://schemas.microsoft.com/office/drawing/2014/main" id="{61C08007-3EA1-4BCD-AC3C-2F862199A029}"/>
              </a:ext>
            </a:extLst>
          </p:cNvPr>
          <p:cNvSpPr txBox="1"/>
          <p:nvPr userDrawn="1"/>
        </p:nvSpPr>
        <p:spPr>
          <a:xfrm>
            <a:off x="621030" y="6400800"/>
            <a:ext cx="561975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lumMod val="50000"/>
                  </a:schemeClr>
                </a:solidFill>
              </a:rPr>
              <a:t>“From ordinary people come extraordinary results”</a:t>
            </a:r>
          </a:p>
          <a:p>
            <a:endParaRPr lang="en-US" dirty="0"/>
          </a:p>
        </p:txBody>
      </p:sp>
    </p:spTree>
    <p:extLst>
      <p:ext uri="{BB962C8B-B14F-4D97-AF65-F5344CB8AC3E}">
        <p14:creationId xmlns:p14="http://schemas.microsoft.com/office/powerpoint/2010/main" val="3744003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20B254B-A1B8-4771-B2BC-2C25A8BD5B79}"/>
              </a:ext>
            </a:extLst>
          </p:cNvPr>
          <p:cNvSpPr/>
          <p:nvPr userDrawn="1"/>
        </p:nvSpPr>
        <p:spPr>
          <a:xfrm>
            <a:off x="0" y="0"/>
            <a:ext cx="12191999" cy="6858000"/>
          </a:xfrm>
          <a:prstGeom prst="rect">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4E03CE9-6A33-44B1-94A6-F0CE61135A5F}"/>
              </a:ext>
            </a:extLst>
          </p:cNvPr>
          <p:cNvSpPr/>
          <p:nvPr userDrawn="1"/>
        </p:nvSpPr>
        <p:spPr>
          <a:xfrm rot="20251091">
            <a:off x="9789355" y="-1679125"/>
            <a:ext cx="4805288" cy="2408890"/>
          </a:xfrm>
          <a:prstGeom prst="rect">
            <a:avLst/>
          </a:prstGeom>
          <a:solidFill>
            <a:schemeClr val="dk1">
              <a:alpha val="18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4AC408D0-A69A-40C7-A3A0-A3C28AEE0340}"/>
              </a:ext>
            </a:extLst>
          </p:cNvPr>
          <p:cNvSpPr/>
          <p:nvPr userDrawn="1"/>
        </p:nvSpPr>
        <p:spPr>
          <a:xfrm rot="20251091">
            <a:off x="9941755" y="-1896431"/>
            <a:ext cx="4805288" cy="2408890"/>
          </a:xfrm>
          <a:prstGeom prst="rect">
            <a:avLst/>
          </a:prstGeom>
          <a:solidFill>
            <a:schemeClr val="dk1">
              <a:alpha val="18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9" name="Slide Number Placeholder 5">
            <a:extLst>
              <a:ext uri="{FF2B5EF4-FFF2-40B4-BE49-F238E27FC236}">
                <a16:creationId xmlns:a16="http://schemas.microsoft.com/office/drawing/2014/main" id="{B0FEBD77-4579-4F0B-A8B7-D863C0E54924}"/>
              </a:ext>
            </a:extLst>
          </p:cNvPr>
          <p:cNvSpPr>
            <a:spLocks noGrp="1"/>
          </p:cNvSpPr>
          <p:nvPr>
            <p:ph type="sldNum" sz="quarter" idx="4"/>
          </p:nvPr>
        </p:nvSpPr>
        <p:spPr>
          <a:xfrm>
            <a:off x="8610600" y="6356350"/>
            <a:ext cx="2743200" cy="365125"/>
          </a:xfrm>
          <a:prstGeom prst="rect">
            <a:avLst/>
          </a:prstGeom>
        </p:spPr>
        <p:txBody>
          <a:bodyPr/>
          <a:lstStyle/>
          <a:p>
            <a:fld id="{2D49619F-436A-4679-A9E8-0355D5EC3FF2}" type="slidenum">
              <a:rPr lang="en-US" smtClean="0"/>
              <a:t>‹#›</a:t>
            </a:fld>
            <a:endParaRPr lang="en-US"/>
          </a:p>
        </p:txBody>
      </p:sp>
      <p:sp>
        <p:nvSpPr>
          <p:cNvPr id="10" name="Rectangle 9">
            <a:extLst>
              <a:ext uri="{FF2B5EF4-FFF2-40B4-BE49-F238E27FC236}">
                <a16:creationId xmlns:a16="http://schemas.microsoft.com/office/drawing/2014/main" id="{9EBB686F-0287-4AE2-9FFE-2B72751068B0}"/>
              </a:ext>
            </a:extLst>
          </p:cNvPr>
          <p:cNvSpPr/>
          <p:nvPr userDrawn="1"/>
        </p:nvSpPr>
        <p:spPr>
          <a:xfrm rot="20177353">
            <a:off x="-9737708" y="3586997"/>
            <a:ext cx="9899139" cy="4962437"/>
          </a:xfrm>
          <a:prstGeom prst="rect">
            <a:avLst/>
          </a:prstGeom>
          <a:solidFill>
            <a:schemeClr val="dk1">
              <a:alpha val="18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B487F65E-23D8-44B7-BE5F-4DB368E9CFA5}"/>
              </a:ext>
            </a:extLst>
          </p:cNvPr>
          <p:cNvSpPr/>
          <p:nvPr userDrawn="1"/>
        </p:nvSpPr>
        <p:spPr>
          <a:xfrm rot="20177353">
            <a:off x="-9882272" y="3804304"/>
            <a:ext cx="9899139" cy="4962437"/>
          </a:xfrm>
          <a:prstGeom prst="rect">
            <a:avLst/>
          </a:prstGeom>
          <a:solidFill>
            <a:schemeClr val="dk1">
              <a:alpha val="18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9AB949AF-017F-47B9-9432-ACA5489D9391}"/>
              </a:ext>
            </a:extLst>
          </p:cNvPr>
          <p:cNvPicPr>
            <a:picLocks noChangeAspect="1"/>
          </p:cNvPicPr>
          <p:nvPr userDrawn="1"/>
        </p:nvPicPr>
        <p:blipFill>
          <a:blip r:embed="rId14">
            <a:extLst>
              <a:ext uri="{BEBA8EAE-BF5A-486C-A8C5-ECC9F3942E4B}">
                <a14:imgProps xmlns:a14="http://schemas.microsoft.com/office/drawing/2010/main">
                  <a14:imgLayer r:embed="rId15">
                    <a14:imgEffect>
                      <a14:saturation sat="0"/>
                    </a14:imgEffect>
                  </a14:imgLayer>
                </a14:imgProps>
              </a:ext>
              <a:ext uri="{28A0092B-C50C-407E-A947-70E740481C1C}">
                <a14:useLocalDpi xmlns:a14="http://schemas.microsoft.com/office/drawing/2010/main" val="0"/>
              </a:ext>
            </a:extLst>
          </a:blip>
          <a:stretch>
            <a:fillRect/>
          </a:stretch>
        </p:blipFill>
        <p:spPr>
          <a:xfrm>
            <a:off x="10449631" y="201963"/>
            <a:ext cx="1496454" cy="327973"/>
          </a:xfrm>
          <a:prstGeom prst="rect">
            <a:avLst/>
          </a:prstGeom>
        </p:spPr>
      </p:pic>
      <p:sp>
        <p:nvSpPr>
          <p:cNvPr id="13" name="TextBox 12">
            <a:extLst>
              <a:ext uri="{FF2B5EF4-FFF2-40B4-BE49-F238E27FC236}">
                <a16:creationId xmlns:a16="http://schemas.microsoft.com/office/drawing/2014/main" id="{61BBD64A-EDBC-49AD-8D99-3014273E4730}"/>
              </a:ext>
            </a:extLst>
          </p:cNvPr>
          <p:cNvSpPr txBox="1"/>
          <p:nvPr userDrawn="1"/>
        </p:nvSpPr>
        <p:spPr>
          <a:xfrm>
            <a:off x="621030" y="6400800"/>
            <a:ext cx="561975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lumMod val="50000"/>
                  </a:schemeClr>
                </a:solidFill>
              </a:rPr>
              <a:t>“From ordinary people come extraordinary results”</a:t>
            </a:r>
          </a:p>
          <a:p>
            <a:endParaRPr lang="en-US" dirty="0"/>
          </a:p>
        </p:txBody>
      </p:sp>
      <p:sp>
        <p:nvSpPr>
          <p:cNvPr id="2" name="Title Placeholder 1">
            <a:extLst>
              <a:ext uri="{FF2B5EF4-FFF2-40B4-BE49-F238E27FC236}">
                <a16:creationId xmlns:a16="http://schemas.microsoft.com/office/drawing/2014/main" id="{043FEBFC-5353-49A4-B3F5-290FB04101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2DFBD26-5A38-41CA-8312-E87CAB8D3E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365591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C4187-E6EF-4E69-BB6F-04DC2442B818}"/>
              </a:ext>
            </a:extLst>
          </p:cNvPr>
          <p:cNvSpPr>
            <a:spLocks noGrp="1"/>
          </p:cNvSpPr>
          <p:nvPr>
            <p:ph type="ctrTitle"/>
          </p:nvPr>
        </p:nvSpPr>
        <p:spPr/>
        <p:txBody>
          <a:bodyPr>
            <a:normAutofit/>
          </a:bodyPr>
          <a:lstStyle/>
          <a:p>
            <a:r>
              <a:rPr lang="en-US" sz="8000" dirty="0"/>
              <a:t>Fair Labor Standards Act</a:t>
            </a:r>
          </a:p>
        </p:txBody>
      </p:sp>
      <p:sp>
        <p:nvSpPr>
          <p:cNvPr id="3" name="Subtitle 2">
            <a:extLst>
              <a:ext uri="{FF2B5EF4-FFF2-40B4-BE49-F238E27FC236}">
                <a16:creationId xmlns:a16="http://schemas.microsoft.com/office/drawing/2014/main" id="{FB44292E-D59E-410F-ACD4-0508C4FFF403}"/>
              </a:ext>
            </a:extLst>
          </p:cNvPr>
          <p:cNvSpPr>
            <a:spLocks noGrp="1"/>
          </p:cNvSpPr>
          <p:nvPr>
            <p:ph type="subTitle" idx="1"/>
          </p:nvPr>
        </p:nvSpPr>
        <p:spPr/>
        <p:txBody>
          <a:bodyPr>
            <a:normAutofit/>
          </a:bodyPr>
          <a:lstStyle/>
          <a:p>
            <a:r>
              <a:rPr lang="en-US" sz="2800" dirty="0"/>
              <a:t>OACP</a:t>
            </a:r>
          </a:p>
          <a:p>
            <a:r>
              <a:rPr lang="en-US" sz="2800" dirty="0"/>
              <a:t>Police Chief, Administrative and Command Staff Training</a:t>
            </a:r>
          </a:p>
          <a:p>
            <a:r>
              <a:rPr lang="en-US" sz="2800" dirty="0"/>
              <a:t>April 14, 2023</a:t>
            </a:r>
          </a:p>
        </p:txBody>
      </p:sp>
    </p:spTree>
    <p:extLst>
      <p:ext uri="{BB962C8B-B14F-4D97-AF65-F5344CB8AC3E}">
        <p14:creationId xmlns:p14="http://schemas.microsoft.com/office/powerpoint/2010/main" val="13253087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B5110-8303-4361-AA97-5AA4FC69034D}"/>
              </a:ext>
            </a:extLst>
          </p:cNvPr>
          <p:cNvSpPr>
            <a:spLocks noGrp="1"/>
          </p:cNvSpPr>
          <p:nvPr>
            <p:ph type="title"/>
          </p:nvPr>
        </p:nvSpPr>
        <p:spPr/>
        <p:txBody>
          <a:bodyPr/>
          <a:lstStyle/>
          <a:p>
            <a:r>
              <a:rPr lang="en-US" dirty="0"/>
              <a:t>Travel Time</a:t>
            </a:r>
          </a:p>
        </p:txBody>
      </p:sp>
      <p:sp>
        <p:nvSpPr>
          <p:cNvPr id="3" name="Content Placeholder 2">
            <a:extLst>
              <a:ext uri="{FF2B5EF4-FFF2-40B4-BE49-F238E27FC236}">
                <a16:creationId xmlns:a16="http://schemas.microsoft.com/office/drawing/2014/main" id="{0C99DB18-E387-4442-876A-50BBBB62CBE9}"/>
              </a:ext>
            </a:extLst>
          </p:cNvPr>
          <p:cNvSpPr>
            <a:spLocks noGrp="1"/>
          </p:cNvSpPr>
          <p:nvPr>
            <p:ph idx="1"/>
          </p:nvPr>
        </p:nvSpPr>
        <p:spPr>
          <a:xfrm>
            <a:off x="838200" y="1825625"/>
            <a:ext cx="10452652" cy="4351338"/>
          </a:xfrm>
        </p:spPr>
        <p:txBody>
          <a:bodyPr>
            <a:normAutofit/>
          </a:bodyPr>
          <a:lstStyle/>
          <a:p>
            <a:r>
              <a:rPr lang="en-US" sz="3600" dirty="0"/>
              <a:t>Ordinary home to work travel is not compensable work time</a:t>
            </a:r>
          </a:p>
          <a:p>
            <a:r>
              <a:rPr lang="en-US" sz="3600" dirty="0"/>
              <a:t>Travel between job sites during normal work day is work time and is compensable hours worked</a:t>
            </a:r>
          </a:p>
          <a:p>
            <a:r>
              <a:rPr lang="en-US" sz="3600" dirty="0"/>
              <a:t>Special rules apply to travel away from employee’s home</a:t>
            </a:r>
            <a:endParaRPr lang="en-US" sz="3200" dirty="0"/>
          </a:p>
        </p:txBody>
      </p:sp>
    </p:spTree>
    <p:extLst>
      <p:ext uri="{BB962C8B-B14F-4D97-AF65-F5344CB8AC3E}">
        <p14:creationId xmlns:p14="http://schemas.microsoft.com/office/powerpoint/2010/main" val="33664927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B5110-8303-4361-AA97-5AA4FC69034D}"/>
              </a:ext>
            </a:extLst>
          </p:cNvPr>
          <p:cNvSpPr>
            <a:spLocks noGrp="1"/>
          </p:cNvSpPr>
          <p:nvPr>
            <p:ph type="title"/>
          </p:nvPr>
        </p:nvSpPr>
        <p:spPr/>
        <p:txBody>
          <a:bodyPr>
            <a:normAutofit/>
          </a:bodyPr>
          <a:lstStyle/>
          <a:p>
            <a:r>
              <a:rPr lang="en-US" sz="5400" dirty="0"/>
              <a:t>Overtime</a:t>
            </a:r>
          </a:p>
        </p:txBody>
      </p:sp>
      <p:sp>
        <p:nvSpPr>
          <p:cNvPr id="3" name="Content Placeholder 2">
            <a:extLst>
              <a:ext uri="{FF2B5EF4-FFF2-40B4-BE49-F238E27FC236}">
                <a16:creationId xmlns:a16="http://schemas.microsoft.com/office/drawing/2014/main" id="{0C99DB18-E387-4442-876A-50BBBB62CBE9}"/>
              </a:ext>
            </a:extLst>
          </p:cNvPr>
          <p:cNvSpPr>
            <a:spLocks noGrp="1"/>
          </p:cNvSpPr>
          <p:nvPr>
            <p:ph idx="1"/>
          </p:nvPr>
        </p:nvSpPr>
        <p:spPr>
          <a:xfrm>
            <a:off x="838200" y="1825625"/>
            <a:ext cx="10452652" cy="4351338"/>
          </a:xfrm>
        </p:spPr>
        <p:txBody>
          <a:bodyPr>
            <a:normAutofit fontScale="92500" lnSpcReduction="20000"/>
          </a:bodyPr>
          <a:lstStyle/>
          <a:p>
            <a:r>
              <a:rPr lang="en-US" sz="4000" dirty="0"/>
              <a:t>1 ½ times the regular rate of pay for all hours worked over 40 in the workweek (or beyond the threshold if an alternate work period has been established)</a:t>
            </a:r>
          </a:p>
          <a:p>
            <a:r>
              <a:rPr lang="en-US" sz="4000" dirty="0"/>
              <a:t>Determined by the workweek (or work period for you law enforcement personnel)</a:t>
            </a:r>
          </a:p>
          <a:p>
            <a:r>
              <a:rPr lang="en-US" sz="4000" dirty="0"/>
              <a:t>Each workweek or work period stands alone</a:t>
            </a:r>
          </a:p>
          <a:p>
            <a:r>
              <a:rPr lang="en-US" sz="4000" dirty="0"/>
              <a:t>Workweek is 7 consecutive 24-hour periods (168 hours)</a:t>
            </a:r>
          </a:p>
        </p:txBody>
      </p:sp>
    </p:spTree>
    <p:extLst>
      <p:ext uri="{BB962C8B-B14F-4D97-AF65-F5344CB8AC3E}">
        <p14:creationId xmlns:p14="http://schemas.microsoft.com/office/powerpoint/2010/main" val="3568368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3FE3F-D60D-4FC5-9280-3C9A9CCEB74A}"/>
              </a:ext>
            </a:extLst>
          </p:cNvPr>
          <p:cNvSpPr>
            <a:spLocks noGrp="1"/>
          </p:cNvSpPr>
          <p:nvPr>
            <p:ph type="title"/>
          </p:nvPr>
        </p:nvSpPr>
        <p:spPr>
          <a:xfrm>
            <a:off x="838200" y="365125"/>
            <a:ext cx="10515600" cy="1185379"/>
          </a:xfrm>
        </p:spPr>
        <p:txBody>
          <a:bodyPr/>
          <a:lstStyle/>
          <a:p>
            <a:r>
              <a:rPr lang="en-US" dirty="0"/>
              <a:t>Who Is Exempt from Overtime Pay?</a:t>
            </a:r>
          </a:p>
        </p:txBody>
      </p:sp>
      <p:sp>
        <p:nvSpPr>
          <p:cNvPr id="3" name="Content Placeholder 2">
            <a:extLst>
              <a:ext uri="{FF2B5EF4-FFF2-40B4-BE49-F238E27FC236}">
                <a16:creationId xmlns:a16="http://schemas.microsoft.com/office/drawing/2014/main" id="{B63E4FE4-00E2-4655-A5E1-2FDECC2DD4AC}"/>
              </a:ext>
            </a:extLst>
          </p:cNvPr>
          <p:cNvSpPr>
            <a:spLocks noGrp="1"/>
          </p:cNvSpPr>
          <p:nvPr>
            <p:ph idx="1"/>
          </p:nvPr>
        </p:nvSpPr>
        <p:spPr>
          <a:xfrm>
            <a:off x="838200" y="1614115"/>
            <a:ext cx="10515600" cy="4603805"/>
          </a:xfrm>
        </p:spPr>
        <p:txBody>
          <a:bodyPr>
            <a:normAutofit lnSpcReduction="10000"/>
          </a:bodyPr>
          <a:lstStyle/>
          <a:p>
            <a:r>
              <a:rPr lang="en-US" dirty="0"/>
              <a:t>Employees who meet exemption requirements for Executive, Administrative, Professional or Outside Sales Occupations</a:t>
            </a:r>
          </a:p>
          <a:p>
            <a:r>
              <a:rPr lang="en-US" dirty="0"/>
              <a:t>Employees working in separate seasonal amusement or recreational establishments such as swimming pools, parks, etc.</a:t>
            </a:r>
          </a:p>
          <a:p>
            <a:r>
              <a:rPr lang="en-US" dirty="0"/>
              <a:t>Mass transit employees who spend some time engaged in charter activities</a:t>
            </a:r>
          </a:p>
          <a:p>
            <a:r>
              <a:rPr lang="en-US" dirty="0"/>
              <a:t>Employees who solely at their option occasionally or sporadically work on a part-time basis for the same public agency in a different capacity than the one in which they are normally employed </a:t>
            </a:r>
          </a:p>
          <a:p>
            <a:r>
              <a:rPr lang="en-US" dirty="0"/>
              <a:t>Employees who at their option with approval of the agency substitute for another during scheduled work hours in the same work capacity </a:t>
            </a:r>
          </a:p>
        </p:txBody>
      </p:sp>
    </p:spTree>
    <p:extLst>
      <p:ext uri="{BB962C8B-B14F-4D97-AF65-F5344CB8AC3E}">
        <p14:creationId xmlns:p14="http://schemas.microsoft.com/office/powerpoint/2010/main" val="1693742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FC327-59C0-47DB-BADB-B00F301BE3FB}"/>
              </a:ext>
            </a:extLst>
          </p:cNvPr>
          <p:cNvSpPr>
            <a:spLocks noGrp="1"/>
          </p:cNvSpPr>
          <p:nvPr>
            <p:ph type="title"/>
          </p:nvPr>
        </p:nvSpPr>
        <p:spPr>
          <a:xfrm>
            <a:off x="935204" y="735495"/>
            <a:ext cx="3932237" cy="4830417"/>
          </a:xfrm>
        </p:spPr>
        <p:txBody>
          <a:bodyPr>
            <a:normAutofit/>
          </a:bodyPr>
          <a:lstStyle/>
          <a:p>
            <a:r>
              <a:rPr lang="en-US" dirty="0"/>
              <a:t>Special Rules for Employees Engaged in Fire Protection and Law Enforcement Activities</a:t>
            </a:r>
            <a:br>
              <a:rPr lang="en-US" dirty="0"/>
            </a:br>
            <a:br>
              <a:rPr lang="en-US" dirty="0"/>
            </a:br>
            <a:br>
              <a:rPr lang="en-US" dirty="0"/>
            </a:br>
            <a:br>
              <a:rPr lang="en-US" dirty="0"/>
            </a:br>
            <a:endParaRPr lang="en-US" dirty="0"/>
          </a:p>
        </p:txBody>
      </p:sp>
      <p:sp>
        <p:nvSpPr>
          <p:cNvPr id="3" name="Content Placeholder 2">
            <a:extLst>
              <a:ext uri="{FF2B5EF4-FFF2-40B4-BE49-F238E27FC236}">
                <a16:creationId xmlns:a16="http://schemas.microsoft.com/office/drawing/2014/main" id="{01B477F8-A460-40EF-9A01-21CA3839F5B2}"/>
              </a:ext>
            </a:extLst>
          </p:cNvPr>
          <p:cNvSpPr>
            <a:spLocks noGrp="1"/>
          </p:cNvSpPr>
          <p:nvPr>
            <p:ph idx="1"/>
          </p:nvPr>
        </p:nvSpPr>
        <p:spPr>
          <a:xfrm>
            <a:off x="5183188" y="612251"/>
            <a:ext cx="6172200" cy="5844208"/>
          </a:xfrm>
        </p:spPr>
        <p:txBody>
          <a:bodyPr>
            <a:normAutofit/>
          </a:bodyPr>
          <a:lstStyle/>
          <a:p>
            <a:pPr lvl="1"/>
            <a:r>
              <a:rPr lang="en-US" dirty="0"/>
              <a:t>Includes Firefighters, Paramedics, Emergency Medical Technicians, Rescue Workers, Ambulance Personnel, or Hazardous Materials Workers who are:</a:t>
            </a:r>
          </a:p>
          <a:p>
            <a:pPr lvl="2"/>
            <a:r>
              <a:rPr lang="en-US" dirty="0"/>
              <a:t>Trained in Fire Suppression</a:t>
            </a:r>
          </a:p>
          <a:p>
            <a:pPr lvl="2"/>
            <a:r>
              <a:rPr lang="en-US" dirty="0"/>
              <a:t>Legal Authority and Responsibility to Engage in Fire Suppression</a:t>
            </a:r>
          </a:p>
          <a:p>
            <a:pPr lvl="2"/>
            <a:r>
              <a:rPr lang="en-US" dirty="0"/>
              <a:t>Employed by a Fire Department of a Municipality, County, Fire District, or State</a:t>
            </a:r>
          </a:p>
          <a:p>
            <a:pPr lvl="2"/>
            <a:r>
              <a:rPr lang="en-US" dirty="0"/>
              <a:t>Engaged in Prevention, Control and Extinguishment of Fires and Response to Emergency Situations where Life, Property, or the Environment is a Risk</a:t>
            </a:r>
          </a:p>
          <a:p>
            <a:endParaRPr lang="en-US" dirty="0"/>
          </a:p>
        </p:txBody>
      </p:sp>
    </p:spTree>
    <p:extLst>
      <p:ext uri="{BB962C8B-B14F-4D97-AF65-F5344CB8AC3E}">
        <p14:creationId xmlns:p14="http://schemas.microsoft.com/office/powerpoint/2010/main" val="1871559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260C0-AFFD-4EBB-90C9-9AF1C88EFF4E}"/>
              </a:ext>
            </a:extLst>
          </p:cNvPr>
          <p:cNvSpPr>
            <a:spLocks noGrp="1"/>
          </p:cNvSpPr>
          <p:nvPr>
            <p:ph type="title"/>
          </p:nvPr>
        </p:nvSpPr>
        <p:spPr>
          <a:xfrm>
            <a:off x="839788" y="1065475"/>
            <a:ext cx="3932237" cy="3172569"/>
          </a:xfrm>
        </p:spPr>
        <p:txBody>
          <a:bodyPr>
            <a:normAutofit/>
          </a:bodyPr>
          <a:lstStyle/>
          <a:p>
            <a:r>
              <a:rPr lang="en-US" dirty="0"/>
              <a:t>Special Rules for Employees Engaged in Fire Protection and Law Enforcement Activities</a:t>
            </a:r>
            <a:br>
              <a:rPr lang="en-US" dirty="0"/>
            </a:br>
            <a:endParaRPr lang="en-US" dirty="0"/>
          </a:p>
        </p:txBody>
      </p:sp>
      <p:sp>
        <p:nvSpPr>
          <p:cNvPr id="3" name="Content Placeholder 2">
            <a:extLst>
              <a:ext uri="{FF2B5EF4-FFF2-40B4-BE49-F238E27FC236}">
                <a16:creationId xmlns:a16="http://schemas.microsoft.com/office/drawing/2014/main" id="{06E44CAE-F9D5-4A05-BEAE-C8615767252A}"/>
              </a:ext>
            </a:extLst>
          </p:cNvPr>
          <p:cNvSpPr>
            <a:spLocks noGrp="1"/>
          </p:cNvSpPr>
          <p:nvPr>
            <p:ph idx="1"/>
          </p:nvPr>
        </p:nvSpPr>
        <p:spPr/>
        <p:txBody>
          <a:bodyPr/>
          <a:lstStyle/>
          <a:p>
            <a:r>
              <a:rPr lang="en-US" dirty="0"/>
              <a:t>Law Enforcement Personnel are:</a:t>
            </a:r>
          </a:p>
          <a:p>
            <a:pPr lvl="1"/>
            <a:r>
              <a:rPr lang="en-US" dirty="0"/>
              <a:t>Empowered by State and Local Ordinance to Enforce Laws Designed to Maintain Peace and Order, Protect Life and Property, and to Prevent and Detect Crimes</a:t>
            </a:r>
          </a:p>
          <a:p>
            <a:pPr lvl="1"/>
            <a:r>
              <a:rPr lang="en-US" dirty="0"/>
              <a:t>Have the Power to Arrest</a:t>
            </a:r>
          </a:p>
          <a:p>
            <a:pPr lvl="1"/>
            <a:r>
              <a:rPr lang="en-US" dirty="0"/>
              <a:t>Have Undergone Training in Law Enforcement</a:t>
            </a:r>
            <a:br>
              <a:rPr lang="en-US" dirty="0"/>
            </a:br>
            <a:endParaRPr lang="en-US" dirty="0"/>
          </a:p>
        </p:txBody>
      </p:sp>
    </p:spTree>
    <p:extLst>
      <p:ext uri="{BB962C8B-B14F-4D97-AF65-F5344CB8AC3E}">
        <p14:creationId xmlns:p14="http://schemas.microsoft.com/office/powerpoint/2010/main" val="29888771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260C0-AFFD-4EBB-90C9-9AF1C88EFF4E}"/>
              </a:ext>
            </a:extLst>
          </p:cNvPr>
          <p:cNvSpPr>
            <a:spLocks noGrp="1"/>
          </p:cNvSpPr>
          <p:nvPr>
            <p:ph type="title"/>
          </p:nvPr>
        </p:nvSpPr>
        <p:spPr>
          <a:xfrm>
            <a:off x="839788" y="1065475"/>
            <a:ext cx="3932237" cy="3172569"/>
          </a:xfrm>
        </p:spPr>
        <p:txBody>
          <a:bodyPr>
            <a:normAutofit/>
          </a:bodyPr>
          <a:lstStyle/>
          <a:p>
            <a:r>
              <a:rPr lang="en-US" dirty="0"/>
              <a:t>Special Rules for Employees Engaged in Fire Protection and Law Enforcement Activities</a:t>
            </a:r>
            <a:br>
              <a:rPr lang="en-US" dirty="0"/>
            </a:br>
            <a:endParaRPr lang="en-US" dirty="0"/>
          </a:p>
        </p:txBody>
      </p:sp>
      <p:sp>
        <p:nvSpPr>
          <p:cNvPr id="3" name="Content Placeholder 2">
            <a:extLst>
              <a:ext uri="{FF2B5EF4-FFF2-40B4-BE49-F238E27FC236}">
                <a16:creationId xmlns:a16="http://schemas.microsoft.com/office/drawing/2014/main" id="{06E44CAE-F9D5-4A05-BEAE-C8615767252A}"/>
              </a:ext>
            </a:extLst>
          </p:cNvPr>
          <p:cNvSpPr>
            <a:spLocks noGrp="1"/>
          </p:cNvSpPr>
          <p:nvPr>
            <p:ph idx="1"/>
          </p:nvPr>
        </p:nvSpPr>
        <p:spPr/>
        <p:txBody>
          <a:bodyPr>
            <a:normAutofit lnSpcReduction="10000"/>
          </a:bodyPr>
          <a:lstStyle/>
          <a:p>
            <a:r>
              <a:rPr lang="en-US" dirty="0"/>
              <a:t>Law Enforcement Personnel may:</a:t>
            </a:r>
          </a:p>
          <a:p>
            <a:pPr lvl="1"/>
            <a:r>
              <a:rPr lang="en-US" dirty="0"/>
              <a:t>Perform some nonexempt work that is not performed as an incident to or in conjunction with their law enforcement activities</a:t>
            </a:r>
          </a:p>
          <a:p>
            <a:pPr lvl="1"/>
            <a:r>
              <a:rPr lang="en-US" dirty="0"/>
              <a:t>However, a person who spends more than 20% of their workweek or applicable work period in nonexempt activities is not considered to be an employee engaged in law enforcement activities</a:t>
            </a:r>
          </a:p>
        </p:txBody>
      </p:sp>
    </p:spTree>
    <p:extLst>
      <p:ext uri="{BB962C8B-B14F-4D97-AF65-F5344CB8AC3E}">
        <p14:creationId xmlns:p14="http://schemas.microsoft.com/office/powerpoint/2010/main" val="27818456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F531D-60D2-4BC8-9FFF-8D96FF2AE1F1}"/>
              </a:ext>
            </a:extLst>
          </p:cNvPr>
          <p:cNvSpPr>
            <a:spLocks noGrp="1"/>
          </p:cNvSpPr>
          <p:nvPr>
            <p:ph type="title"/>
          </p:nvPr>
        </p:nvSpPr>
        <p:spPr>
          <a:xfrm>
            <a:off x="787842" y="373711"/>
            <a:ext cx="10515600" cy="882595"/>
          </a:xfrm>
        </p:spPr>
        <p:txBody>
          <a:bodyPr/>
          <a:lstStyle/>
          <a:p>
            <a:r>
              <a:rPr lang="en-US" dirty="0"/>
              <a:t>Special Rules for Police:</a:t>
            </a:r>
          </a:p>
        </p:txBody>
      </p:sp>
      <p:sp>
        <p:nvSpPr>
          <p:cNvPr id="3" name="Content Placeholder 2">
            <a:extLst>
              <a:ext uri="{FF2B5EF4-FFF2-40B4-BE49-F238E27FC236}">
                <a16:creationId xmlns:a16="http://schemas.microsoft.com/office/drawing/2014/main" id="{932DF9C9-229C-4C38-923E-E06D27DBA411}"/>
              </a:ext>
            </a:extLst>
          </p:cNvPr>
          <p:cNvSpPr>
            <a:spLocks noGrp="1"/>
          </p:cNvSpPr>
          <p:nvPr>
            <p:ph idx="1"/>
          </p:nvPr>
        </p:nvSpPr>
        <p:spPr>
          <a:xfrm>
            <a:off x="838200" y="1311965"/>
            <a:ext cx="10515600" cy="4715124"/>
          </a:xfrm>
        </p:spPr>
        <p:txBody>
          <a:bodyPr>
            <a:normAutofit/>
          </a:bodyPr>
          <a:lstStyle/>
          <a:p>
            <a:r>
              <a:rPr lang="en-US" b="1" dirty="0"/>
              <a:t>K-9 Handlers:  </a:t>
            </a:r>
            <a:r>
              <a:rPr lang="en-US" dirty="0"/>
              <a:t>FLSA pay based upon all the time spent performing K-9 activities which are reasonably related to maintain the police dog for the job.  PAY ATTENTION TO THE HOURS THEY SPEND CARING THE DOG!</a:t>
            </a:r>
          </a:p>
          <a:p>
            <a:r>
              <a:rPr lang="en-US" b="1" dirty="0"/>
              <a:t>Detectives/Investigators:  </a:t>
            </a:r>
            <a:r>
              <a:rPr lang="en-US" dirty="0"/>
              <a:t>Most are nonexempt and eligible for overtime.  Watch those “off-the-clock” things like returning calls, answering emails, paperwork, meetings, etc.  Those are compensable hours worked.</a:t>
            </a:r>
          </a:p>
          <a:p>
            <a:r>
              <a:rPr lang="en-US" b="1" dirty="0"/>
              <a:t>Command Staff:  </a:t>
            </a:r>
            <a:r>
              <a:rPr lang="en-US" dirty="0"/>
              <a:t>Many are exempt and not eligible for overtime.  Must look at the salary and the duties to know for sure.</a:t>
            </a:r>
          </a:p>
          <a:p>
            <a:endParaRPr lang="en-US" sz="3200" dirty="0"/>
          </a:p>
        </p:txBody>
      </p:sp>
    </p:spTree>
    <p:extLst>
      <p:ext uri="{BB962C8B-B14F-4D97-AF65-F5344CB8AC3E}">
        <p14:creationId xmlns:p14="http://schemas.microsoft.com/office/powerpoint/2010/main" val="30528683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F531D-60D2-4BC8-9FFF-8D96FF2AE1F1}"/>
              </a:ext>
            </a:extLst>
          </p:cNvPr>
          <p:cNvSpPr>
            <a:spLocks noGrp="1"/>
          </p:cNvSpPr>
          <p:nvPr>
            <p:ph type="title"/>
          </p:nvPr>
        </p:nvSpPr>
        <p:spPr>
          <a:xfrm>
            <a:off x="787842" y="373711"/>
            <a:ext cx="10515600" cy="882595"/>
          </a:xfrm>
        </p:spPr>
        <p:txBody>
          <a:bodyPr/>
          <a:lstStyle/>
          <a:p>
            <a:r>
              <a:rPr lang="en-US" dirty="0"/>
              <a:t>Executive Exemption</a:t>
            </a:r>
          </a:p>
        </p:txBody>
      </p:sp>
      <p:sp>
        <p:nvSpPr>
          <p:cNvPr id="3" name="Content Placeholder 2">
            <a:extLst>
              <a:ext uri="{FF2B5EF4-FFF2-40B4-BE49-F238E27FC236}">
                <a16:creationId xmlns:a16="http://schemas.microsoft.com/office/drawing/2014/main" id="{932DF9C9-229C-4C38-923E-E06D27DBA411}"/>
              </a:ext>
            </a:extLst>
          </p:cNvPr>
          <p:cNvSpPr>
            <a:spLocks noGrp="1"/>
          </p:cNvSpPr>
          <p:nvPr>
            <p:ph idx="1"/>
          </p:nvPr>
        </p:nvSpPr>
        <p:spPr>
          <a:xfrm>
            <a:off x="838200" y="1311965"/>
            <a:ext cx="10515600" cy="4715124"/>
          </a:xfrm>
        </p:spPr>
        <p:txBody>
          <a:bodyPr>
            <a:normAutofit/>
          </a:bodyPr>
          <a:lstStyle/>
          <a:p>
            <a:r>
              <a:rPr lang="en-US" sz="2400" dirty="0"/>
              <a:t>To qualify for the executive employee exemption, all of the following tests must be met: </a:t>
            </a:r>
          </a:p>
          <a:p>
            <a:pPr lvl="1"/>
            <a:r>
              <a:rPr lang="en-US" dirty="0"/>
              <a:t>The employee must be compensated on a salary basis (as defined in the regulations) at a rate not less than $684* per week;</a:t>
            </a:r>
          </a:p>
          <a:p>
            <a:pPr lvl="1"/>
            <a:r>
              <a:rPr lang="en-US" dirty="0"/>
              <a:t>The employee’s primary duty must be managing the enterprise, or managing a customarily recognized department or subdivision of the enterprise;</a:t>
            </a:r>
          </a:p>
          <a:p>
            <a:pPr lvl="1"/>
            <a:r>
              <a:rPr lang="en-US" dirty="0"/>
              <a:t>The employee must customarily and regularly direct the work of at least two or more other full-time employees or their equivalent; and</a:t>
            </a:r>
          </a:p>
          <a:p>
            <a:pPr lvl="1"/>
            <a:r>
              <a:rPr lang="en-US" dirty="0"/>
              <a:t>The employee must have the authority to hire or fire other employees, or the employee’s suggestions and recommendations as to the hiring, firing, advancement, promotion or any other change of status of other employees must be given particular weight. </a:t>
            </a:r>
          </a:p>
        </p:txBody>
      </p:sp>
    </p:spTree>
    <p:extLst>
      <p:ext uri="{BB962C8B-B14F-4D97-AF65-F5344CB8AC3E}">
        <p14:creationId xmlns:p14="http://schemas.microsoft.com/office/powerpoint/2010/main" val="41932947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F531D-60D2-4BC8-9FFF-8D96FF2AE1F1}"/>
              </a:ext>
            </a:extLst>
          </p:cNvPr>
          <p:cNvSpPr>
            <a:spLocks noGrp="1"/>
          </p:cNvSpPr>
          <p:nvPr>
            <p:ph type="title"/>
          </p:nvPr>
        </p:nvSpPr>
        <p:spPr>
          <a:xfrm>
            <a:off x="787842" y="373711"/>
            <a:ext cx="10515600" cy="882595"/>
          </a:xfrm>
        </p:spPr>
        <p:txBody>
          <a:bodyPr/>
          <a:lstStyle/>
          <a:p>
            <a:r>
              <a:rPr lang="en-US" dirty="0"/>
              <a:t>Administrative Exemption</a:t>
            </a:r>
          </a:p>
        </p:txBody>
      </p:sp>
      <p:sp>
        <p:nvSpPr>
          <p:cNvPr id="3" name="Content Placeholder 2">
            <a:extLst>
              <a:ext uri="{FF2B5EF4-FFF2-40B4-BE49-F238E27FC236}">
                <a16:creationId xmlns:a16="http://schemas.microsoft.com/office/drawing/2014/main" id="{932DF9C9-229C-4C38-923E-E06D27DBA411}"/>
              </a:ext>
            </a:extLst>
          </p:cNvPr>
          <p:cNvSpPr>
            <a:spLocks noGrp="1"/>
          </p:cNvSpPr>
          <p:nvPr>
            <p:ph idx="1"/>
          </p:nvPr>
        </p:nvSpPr>
        <p:spPr>
          <a:xfrm>
            <a:off x="838200" y="1311965"/>
            <a:ext cx="10515600" cy="4715124"/>
          </a:xfrm>
        </p:spPr>
        <p:txBody>
          <a:bodyPr>
            <a:normAutofit/>
          </a:bodyPr>
          <a:lstStyle/>
          <a:p>
            <a:r>
              <a:rPr lang="en-US" dirty="0"/>
              <a:t>To qualify for the administrative employee exemption, all of the following tests must be met:</a:t>
            </a:r>
          </a:p>
          <a:p>
            <a:pPr lvl="1"/>
            <a:r>
              <a:rPr lang="en-US" sz="2800" dirty="0"/>
              <a:t>The employee must be compensated on a salary or fee basis (as defined in the regulations) at a rate not less than $684* per week;</a:t>
            </a:r>
          </a:p>
          <a:p>
            <a:pPr lvl="1"/>
            <a:r>
              <a:rPr lang="en-US" sz="2800" dirty="0"/>
              <a:t>The employee’s primary duty must be the performance of office or non-manual work directly related to the management or general business operations of the employer or the employer’s customers; and</a:t>
            </a:r>
          </a:p>
          <a:p>
            <a:pPr lvl="1"/>
            <a:r>
              <a:rPr lang="en-US" sz="2800" dirty="0"/>
              <a:t>The employee’s primary duty includes the exercise of discretion and independent judgment with respect to matters of significance. </a:t>
            </a:r>
          </a:p>
        </p:txBody>
      </p:sp>
    </p:spTree>
    <p:extLst>
      <p:ext uri="{BB962C8B-B14F-4D97-AF65-F5344CB8AC3E}">
        <p14:creationId xmlns:p14="http://schemas.microsoft.com/office/powerpoint/2010/main" val="23533084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F531D-60D2-4BC8-9FFF-8D96FF2AE1F1}"/>
              </a:ext>
            </a:extLst>
          </p:cNvPr>
          <p:cNvSpPr>
            <a:spLocks noGrp="1"/>
          </p:cNvSpPr>
          <p:nvPr>
            <p:ph type="title"/>
          </p:nvPr>
        </p:nvSpPr>
        <p:spPr>
          <a:xfrm>
            <a:off x="787842" y="373711"/>
            <a:ext cx="10515600" cy="882595"/>
          </a:xfrm>
        </p:spPr>
        <p:txBody>
          <a:bodyPr/>
          <a:lstStyle/>
          <a:p>
            <a:r>
              <a:rPr lang="en-US" dirty="0"/>
              <a:t>Who Might Be Exempt?</a:t>
            </a:r>
          </a:p>
        </p:txBody>
      </p:sp>
      <p:sp>
        <p:nvSpPr>
          <p:cNvPr id="3" name="Content Placeholder 2">
            <a:extLst>
              <a:ext uri="{FF2B5EF4-FFF2-40B4-BE49-F238E27FC236}">
                <a16:creationId xmlns:a16="http://schemas.microsoft.com/office/drawing/2014/main" id="{932DF9C9-229C-4C38-923E-E06D27DBA411}"/>
              </a:ext>
            </a:extLst>
          </p:cNvPr>
          <p:cNvSpPr>
            <a:spLocks noGrp="1"/>
          </p:cNvSpPr>
          <p:nvPr>
            <p:ph idx="1"/>
          </p:nvPr>
        </p:nvSpPr>
        <p:spPr>
          <a:xfrm>
            <a:off x="838200" y="1311965"/>
            <a:ext cx="10515600" cy="4715124"/>
          </a:xfrm>
        </p:spPr>
        <p:txBody>
          <a:bodyPr>
            <a:normAutofit/>
          </a:bodyPr>
          <a:lstStyle/>
          <a:p>
            <a:r>
              <a:rPr lang="en-US" sz="2800" dirty="0"/>
              <a:t>High</a:t>
            </a:r>
            <a:r>
              <a:rPr lang="en-US" dirty="0"/>
              <a:t>-ranking police employees such as Police Chiefs, Deputy Chiefs, Captains, Lieutenants, and Corporals </a:t>
            </a:r>
          </a:p>
          <a:p>
            <a:r>
              <a:rPr lang="en-US" sz="2800" dirty="0"/>
              <a:t>Determined on a case-by-case basis based upon the duties for each </a:t>
            </a:r>
          </a:p>
          <a:p>
            <a:pPr lvl="1"/>
            <a:r>
              <a:rPr lang="en-US" dirty="0"/>
              <a:t>Police Work – The more direct the work is performed, the less likely the employee will be considered exempt</a:t>
            </a:r>
          </a:p>
          <a:p>
            <a:pPr lvl="1"/>
            <a:r>
              <a:rPr lang="en-US" dirty="0"/>
              <a:t>Discretion – Does the employee have the discretion to determine whether and where his/her assistance is needed?  Are they dispatched directly?</a:t>
            </a:r>
          </a:p>
          <a:p>
            <a:pPr lvl="1"/>
            <a:r>
              <a:rPr lang="en-US" dirty="0"/>
              <a:t>Managerial Tasks – Does the employee meet all the requirements to be exempt under the executive or administrative exemption and primarily perform managerial tasks?</a:t>
            </a:r>
          </a:p>
        </p:txBody>
      </p:sp>
    </p:spTree>
    <p:extLst>
      <p:ext uri="{BB962C8B-B14F-4D97-AF65-F5344CB8AC3E}">
        <p14:creationId xmlns:p14="http://schemas.microsoft.com/office/powerpoint/2010/main" val="437991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C9BD3-551C-4C27-A50D-782ADCF3462C}"/>
              </a:ext>
            </a:extLst>
          </p:cNvPr>
          <p:cNvSpPr>
            <a:spLocks noGrp="1"/>
          </p:cNvSpPr>
          <p:nvPr>
            <p:ph type="title"/>
          </p:nvPr>
        </p:nvSpPr>
        <p:spPr>
          <a:xfrm>
            <a:off x="838200" y="365126"/>
            <a:ext cx="10515600" cy="1058158"/>
          </a:xfrm>
        </p:spPr>
        <p:txBody>
          <a:bodyPr/>
          <a:lstStyle/>
          <a:p>
            <a:r>
              <a:rPr lang="en-US" dirty="0"/>
              <a:t>Fair Labor Standard Act</a:t>
            </a:r>
          </a:p>
        </p:txBody>
      </p:sp>
      <p:sp>
        <p:nvSpPr>
          <p:cNvPr id="3" name="Content Placeholder 2">
            <a:extLst>
              <a:ext uri="{FF2B5EF4-FFF2-40B4-BE49-F238E27FC236}">
                <a16:creationId xmlns:a16="http://schemas.microsoft.com/office/drawing/2014/main" id="{D1E64C6E-7ACE-4BA3-9C78-F131E3C04912}"/>
              </a:ext>
            </a:extLst>
          </p:cNvPr>
          <p:cNvSpPr>
            <a:spLocks noGrp="1"/>
          </p:cNvSpPr>
          <p:nvPr>
            <p:ph sz="half" idx="1"/>
          </p:nvPr>
        </p:nvSpPr>
        <p:spPr>
          <a:xfrm>
            <a:off x="838200" y="1789042"/>
            <a:ext cx="5538746" cy="4387921"/>
          </a:xfrm>
        </p:spPr>
        <p:txBody>
          <a:bodyPr/>
          <a:lstStyle/>
          <a:p>
            <a:r>
              <a:rPr lang="en-US" sz="4000" dirty="0"/>
              <a:t>Establishes:			</a:t>
            </a:r>
          </a:p>
          <a:p>
            <a:pPr lvl="1"/>
            <a:r>
              <a:rPr lang="en-US" sz="4000" dirty="0"/>
              <a:t>Minimum Wage</a:t>
            </a:r>
          </a:p>
          <a:p>
            <a:pPr lvl="1"/>
            <a:r>
              <a:rPr lang="en-US" sz="4000" dirty="0"/>
              <a:t>Overtime Pay</a:t>
            </a:r>
          </a:p>
          <a:p>
            <a:pPr lvl="1"/>
            <a:r>
              <a:rPr lang="en-US" sz="4000" dirty="0"/>
              <a:t>Recordkeeping</a:t>
            </a:r>
          </a:p>
          <a:p>
            <a:pPr lvl="1"/>
            <a:r>
              <a:rPr lang="en-US" sz="4000" dirty="0"/>
              <a:t>Child Labor Standards</a:t>
            </a:r>
          </a:p>
          <a:p>
            <a:pPr lvl="1"/>
            <a:endParaRPr lang="en-US" dirty="0"/>
          </a:p>
        </p:txBody>
      </p:sp>
      <p:sp>
        <p:nvSpPr>
          <p:cNvPr id="7" name="TextBox 6">
            <a:extLst>
              <a:ext uri="{FF2B5EF4-FFF2-40B4-BE49-F238E27FC236}">
                <a16:creationId xmlns:a16="http://schemas.microsoft.com/office/drawing/2014/main" id="{5BCD9238-224A-484A-A3AA-3BD8AE34CB3B}"/>
              </a:ext>
            </a:extLst>
          </p:cNvPr>
          <p:cNvSpPr txBox="1"/>
          <p:nvPr/>
        </p:nvSpPr>
        <p:spPr>
          <a:xfrm>
            <a:off x="7132320" y="1789042"/>
            <a:ext cx="4031311" cy="4401205"/>
          </a:xfrm>
          <a:prstGeom prst="rect">
            <a:avLst/>
          </a:prstGeom>
          <a:noFill/>
        </p:spPr>
        <p:txBody>
          <a:bodyPr wrap="square" rtlCol="0">
            <a:spAutoFit/>
          </a:bodyPr>
          <a:lstStyle/>
          <a:p>
            <a:pPr marL="285750" indent="-285750">
              <a:buFont typeface="Arial" panose="020B0604020202020204" pitchFamily="34" charset="0"/>
              <a:buChar char="•"/>
            </a:pPr>
            <a:r>
              <a:rPr lang="en-US" sz="4000" dirty="0"/>
              <a:t>Affects:</a:t>
            </a:r>
          </a:p>
          <a:p>
            <a:pPr marL="742950" lvl="1" indent="-285750">
              <a:buFont typeface="Arial" panose="020B0604020202020204" pitchFamily="34" charset="0"/>
              <a:buChar char="•"/>
            </a:pPr>
            <a:r>
              <a:rPr lang="en-US" sz="4000" dirty="0"/>
              <a:t>Full-time</a:t>
            </a:r>
          </a:p>
          <a:p>
            <a:pPr marL="742950" lvl="1" indent="-285750">
              <a:buFont typeface="Arial" panose="020B0604020202020204" pitchFamily="34" charset="0"/>
              <a:buChar char="•"/>
            </a:pPr>
            <a:r>
              <a:rPr lang="en-US" sz="4000" dirty="0"/>
              <a:t>Part-time</a:t>
            </a:r>
          </a:p>
          <a:p>
            <a:pPr marL="742950" lvl="1" indent="-285750">
              <a:buFont typeface="Arial" panose="020B0604020202020204" pitchFamily="34" charset="0"/>
              <a:buChar char="•"/>
            </a:pPr>
            <a:r>
              <a:rPr lang="en-US" sz="4000" dirty="0"/>
              <a:t>Private Sector</a:t>
            </a:r>
          </a:p>
          <a:p>
            <a:pPr marL="742950" lvl="1" indent="-285750">
              <a:buFont typeface="Arial" panose="020B0604020202020204" pitchFamily="34" charset="0"/>
              <a:buChar char="•"/>
            </a:pPr>
            <a:r>
              <a:rPr lang="en-US" sz="4000" dirty="0"/>
              <a:t>Federal, State and Local Governments</a:t>
            </a:r>
          </a:p>
        </p:txBody>
      </p:sp>
    </p:spTree>
    <p:extLst>
      <p:ext uri="{BB962C8B-B14F-4D97-AF65-F5344CB8AC3E}">
        <p14:creationId xmlns:p14="http://schemas.microsoft.com/office/powerpoint/2010/main" val="89471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F531D-60D2-4BC8-9FFF-8D96FF2AE1F1}"/>
              </a:ext>
            </a:extLst>
          </p:cNvPr>
          <p:cNvSpPr>
            <a:spLocks noGrp="1"/>
          </p:cNvSpPr>
          <p:nvPr>
            <p:ph type="title"/>
          </p:nvPr>
        </p:nvSpPr>
        <p:spPr>
          <a:xfrm>
            <a:off x="838200" y="365125"/>
            <a:ext cx="10515600" cy="2099779"/>
          </a:xfrm>
        </p:spPr>
        <p:txBody>
          <a:bodyPr/>
          <a:lstStyle/>
          <a:p>
            <a:r>
              <a:rPr lang="en-US" dirty="0"/>
              <a:t>Option to Establish a Work Period Ranging from 7 to 28 days</a:t>
            </a:r>
          </a:p>
        </p:txBody>
      </p:sp>
      <p:sp>
        <p:nvSpPr>
          <p:cNvPr id="3" name="Content Placeholder 2">
            <a:extLst>
              <a:ext uri="{FF2B5EF4-FFF2-40B4-BE49-F238E27FC236}">
                <a16:creationId xmlns:a16="http://schemas.microsoft.com/office/drawing/2014/main" id="{932DF9C9-229C-4C38-923E-E06D27DBA411}"/>
              </a:ext>
            </a:extLst>
          </p:cNvPr>
          <p:cNvSpPr>
            <a:spLocks noGrp="1"/>
          </p:cNvSpPr>
          <p:nvPr>
            <p:ph idx="1"/>
          </p:nvPr>
        </p:nvSpPr>
        <p:spPr>
          <a:xfrm>
            <a:off x="838200" y="2464905"/>
            <a:ext cx="10515600" cy="2608027"/>
          </a:xfrm>
        </p:spPr>
        <p:txBody>
          <a:bodyPr>
            <a:normAutofit/>
          </a:bodyPr>
          <a:lstStyle/>
          <a:p>
            <a:r>
              <a:rPr lang="en-US" sz="3200" dirty="0"/>
              <a:t>Overtime paid only after a specified number of hours in each work period</a:t>
            </a:r>
          </a:p>
          <a:p>
            <a:r>
              <a:rPr lang="en-US" sz="3200" dirty="0"/>
              <a:t>Does not include off-duty hours spent providing security for events under the special detail exemption</a:t>
            </a:r>
          </a:p>
        </p:txBody>
      </p:sp>
    </p:spTree>
    <p:extLst>
      <p:ext uri="{BB962C8B-B14F-4D97-AF65-F5344CB8AC3E}">
        <p14:creationId xmlns:p14="http://schemas.microsoft.com/office/powerpoint/2010/main" val="33819404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92338C5-A248-440F-AA4B-911C82E748EB}"/>
              </a:ext>
            </a:extLst>
          </p:cNvPr>
          <p:cNvPicPr>
            <a:picLocks noGrp="1" noChangeAspect="1"/>
          </p:cNvPicPr>
          <p:nvPr>
            <p:ph idx="1"/>
          </p:nvPr>
        </p:nvPicPr>
        <p:blipFill>
          <a:blip r:embed="rId2"/>
          <a:stretch>
            <a:fillRect/>
          </a:stretch>
        </p:blipFill>
        <p:spPr>
          <a:xfrm>
            <a:off x="1102936" y="357809"/>
            <a:ext cx="8883902" cy="6058894"/>
          </a:xfrm>
          <a:prstGeom prst="rect">
            <a:avLst/>
          </a:prstGeom>
        </p:spPr>
      </p:pic>
    </p:spTree>
    <p:extLst>
      <p:ext uri="{BB962C8B-B14F-4D97-AF65-F5344CB8AC3E}">
        <p14:creationId xmlns:p14="http://schemas.microsoft.com/office/powerpoint/2010/main" val="37925818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F531D-60D2-4BC8-9FFF-8D96FF2AE1F1}"/>
              </a:ext>
            </a:extLst>
          </p:cNvPr>
          <p:cNvSpPr>
            <a:spLocks noGrp="1"/>
          </p:cNvSpPr>
          <p:nvPr>
            <p:ph type="title"/>
          </p:nvPr>
        </p:nvSpPr>
        <p:spPr>
          <a:xfrm>
            <a:off x="838200" y="365125"/>
            <a:ext cx="10515600" cy="4842979"/>
          </a:xfrm>
        </p:spPr>
        <p:txBody>
          <a:bodyPr>
            <a:normAutofit/>
          </a:bodyPr>
          <a:lstStyle/>
          <a:p>
            <a:pPr algn="ctr"/>
            <a:r>
              <a:rPr lang="en-US" sz="5400" dirty="0"/>
              <a:t>Special Exception:</a:t>
            </a:r>
            <a:br>
              <a:rPr lang="en-US" sz="5400" dirty="0"/>
            </a:br>
            <a:br>
              <a:rPr lang="en-US" dirty="0"/>
            </a:br>
            <a:r>
              <a:rPr lang="en-US" dirty="0"/>
              <a:t>Agencies employing less than 5 employees in fire protection or law enforcement may be exempt from overtime.</a:t>
            </a:r>
            <a:br>
              <a:rPr lang="en-US" dirty="0"/>
            </a:br>
            <a:br>
              <a:rPr lang="en-US" dirty="0"/>
            </a:br>
            <a:r>
              <a:rPr lang="en-US" sz="6600" dirty="0"/>
              <a:t>It’s a policy call!</a:t>
            </a:r>
          </a:p>
        </p:txBody>
      </p:sp>
    </p:spTree>
    <p:extLst>
      <p:ext uri="{BB962C8B-B14F-4D97-AF65-F5344CB8AC3E}">
        <p14:creationId xmlns:p14="http://schemas.microsoft.com/office/powerpoint/2010/main" val="15646772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1D68B-FE62-4451-90C1-D3A7B702F762}"/>
              </a:ext>
            </a:extLst>
          </p:cNvPr>
          <p:cNvSpPr>
            <a:spLocks noGrp="1"/>
          </p:cNvSpPr>
          <p:nvPr>
            <p:ph type="title"/>
          </p:nvPr>
        </p:nvSpPr>
        <p:spPr>
          <a:xfrm>
            <a:off x="839788" y="202759"/>
            <a:ext cx="5688233" cy="1276184"/>
          </a:xfrm>
        </p:spPr>
        <p:txBody>
          <a:bodyPr>
            <a:normAutofit fontScale="90000"/>
          </a:bodyPr>
          <a:lstStyle/>
          <a:p>
            <a:r>
              <a:rPr lang="en-US" sz="6600" dirty="0"/>
              <a:t>Recordkeeping</a:t>
            </a:r>
            <a:br>
              <a:rPr lang="en-US" dirty="0"/>
            </a:br>
            <a:endParaRPr lang="en-US" dirty="0"/>
          </a:p>
        </p:txBody>
      </p:sp>
      <p:sp>
        <p:nvSpPr>
          <p:cNvPr id="4" name="Text Placeholder 3">
            <a:extLst>
              <a:ext uri="{FF2B5EF4-FFF2-40B4-BE49-F238E27FC236}">
                <a16:creationId xmlns:a16="http://schemas.microsoft.com/office/drawing/2014/main" id="{92D7BC3D-9292-4061-AF63-7E00A345A75D}"/>
              </a:ext>
            </a:extLst>
          </p:cNvPr>
          <p:cNvSpPr>
            <a:spLocks noGrp="1"/>
          </p:cNvSpPr>
          <p:nvPr>
            <p:ph type="body" sz="half" idx="2"/>
          </p:nvPr>
        </p:nvSpPr>
        <p:spPr>
          <a:xfrm>
            <a:off x="839788" y="1566407"/>
            <a:ext cx="9099342" cy="4302581"/>
          </a:xfrm>
        </p:spPr>
        <p:txBody>
          <a:bodyPr>
            <a:noAutofit/>
          </a:bodyPr>
          <a:lstStyle/>
          <a:p>
            <a:r>
              <a:rPr lang="en-US" sz="2400" dirty="0"/>
              <a:t>(1) personal information, including employee’s name, home address, occupation, gender, and birth date if under 19 years of age </a:t>
            </a:r>
          </a:p>
          <a:p>
            <a:r>
              <a:rPr lang="en-US" sz="2400" dirty="0"/>
              <a:t>(2) hour and day when workweek begins </a:t>
            </a:r>
          </a:p>
          <a:p>
            <a:r>
              <a:rPr lang="en-US" sz="2400" dirty="0"/>
              <a:t>(3) total hours worked each workday and each workweek </a:t>
            </a:r>
          </a:p>
          <a:p>
            <a:r>
              <a:rPr lang="en-US" sz="2400" dirty="0"/>
              <a:t>(4) total daily or weekly straight-time earnings </a:t>
            </a:r>
          </a:p>
          <a:p>
            <a:r>
              <a:rPr lang="en-US" sz="2400" dirty="0"/>
              <a:t>(5) regular hourly pay rate for any week when overtime is worked </a:t>
            </a:r>
          </a:p>
          <a:p>
            <a:r>
              <a:rPr lang="en-US" sz="2400" dirty="0"/>
              <a:t>(6) total overtime pay for the workweek </a:t>
            </a:r>
          </a:p>
          <a:p>
            <a:r>
              <a:rPr lang="en-US" sz="2400" dirty="0"/>
              <a:t>(7) deductions from or additions to wages </a:t>
            </a:r>
          </a:p>
          <a:p>
            <a:r>
              <a:rPr lang="en-US" sz="2400" dirty="0"/>
              <a:t>(8) total wages paid each pay period </a:t>
            </a:r>
          </a:p>
          <a:p>
            <a:r>
              <a:rPr lang="en-US" sz="2400" dirty="0"/>
              <a:t>(9) date of payment and pay period covered </a:t>
            </a:r>
          </a:p>
        </p:txBody>
      </p:sp>
    </p:spTree>
    <p:extLst>
      <p:ext uri="{BB962C8B-B14F-4D97-AF65-F5344CB8AC3E}">
        <p14:creationId xmlns:p14="http://schemas.microsoft.com/office/powerpoint/2010/main" val="12412565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1D68B-FE62-4451-90C1-D3A7B702F762}"/>
              </a:ext>
            </a:extLst>
          </p:cNvPr>
          <p:cNvSpPr>
            <a:spLocks noGrp="1"/>
          </p:cNvSpPr>
          <p:nvPr>
            <p:ph type="title"/>
          </p:nvPr>
        </p:nvSpPr>
        <p:spPr>
          <a:xfrm>
            <a:off x="839788" y="202759"/>
            <a:ext cx="9099342" cy="1276184"/>
          </a:xfrm>
        </p:spPr>
        <p:txBody>
          <a:bodyPr>
            <a:normAutofit fontScale="90000"/>
          </a:bodyPr>
          <a:lstStyle/>
          <a:p>
            <a:pPr algn="ctr"/>
            <a:r>
              <a:rPr lang="en-US" sz="6000" dirty="0"/>
              <a:t>Workplace Posting</a:t>
            </a:r>
            <a:br>
              <a:rPr lang="en-US" dirty="0"/>
            </a:br>
            <a:endParaRPr lang="en-US" dirty="0"/>
          </a:p>
        </p:txBody>
      </p:sp>
      <p:sp>
        <p:nvSpPr>
          <p:cNvPr id="4" name="Text Placeholder 3">
            <a:extLst>
              <a:ext uri="{FF2B5EF4-FFF2-40B4-BE49-F238E27FC236}">
                <a16:creationId xmlns:a16="http://schemas.microsoft.com/office/drawing/2014/main" id="{92D7BC3D-9292-4061-AF63-7E00A345A75D}"/>
              </a:ext>
            </a:extLst>
          </p:cNvPr>
          <p:cNvSpPr>
            <a:spLocks noGrp="1"/>
          </p:cNvSpPr>
          <p:nvPr>
            <p:ph type="body" sz="half" idx="2"/>
          </p:nvPr>
        </p:nvSpPr>
        <p:spPr>
          <a:xfrm>
            <a:off x="839788" y="1566407"/>
            <a:ext cx="9099342" cy="4302581"/>
          </a:xfrm>
        </p:spPr>
        <p:txBody>
          <a:bodyPr>
            <a:noAutofit/>
          </a:bodyPr>
          <a:lstStyle/>
          <a:p>
            <a:pPr algn="ctr">
              <a:spcBef>
                <a:spcPct val="0"/>
              </a:spcBef>
              <a:spcAft>
                <a:spcPts val="600"/>
              </a:spcAft>
              <a:defRPr/>
            </a:pPr>
            <a:r>
              <a:rPr lang="en-US" sz="3600" dirty="0">
                <a:solidFill>
                  <a:schemeClr val="bg2">
                    <a:lumMod val="25000"/>
                  </a:schemeClr>
                </a:solidFill>
                <a:ea typeface="ヒラギノ角ゴ Pro W3" charset="-128"/>
              </a:rPr>
              <a:t>Covered employers must post a notice </a:t>
            </a:r>
            <a:br>
              <a:rPr lang="en-US" sz="3600" dirty="0">
                <a:solidFill>
                  <a:schemeClr val="bg2">
                    <a:lumMod val="25000"/>
                  </a:schemeClr>
                </a:solidFill>
                <a:ea typeface="ヒラギノ角ゴ Pro W3" charset="-128"/>
              </a:rPr>
            </a:br>
            <a:r>
              <a:rPr lang="en-US" sz="3600" dirty="0">
                <a:solidFill>
                  <a:schemeClr val="bg2">
                    <a:lumMod val="25000"/>
                  </a:schemeClr>
                </a:solidFill>
                <a:ea typeface="ヒラギノ角ゴ Pro W3" charset="-128"/>
              </a:rPr>
              <a:t>explaining the FLSA, as prescribed by the </a:t>
            </a:r>
            <a:br>
              <a:rPr lang="en-US" sz="3600" dirty="0">
                <a:solidFill>
                  <a:schemeClr val="bg2">
                    <a:lumMod val="25000"/>
                  </a:schemeClr>
                </a:solidFill>
                <a:ea typeface="ヒラギノ角ゴ Pro W3" charset="-128"/>
              </a:rPr>
            </a:br>
            <a:r>
              <a:rPr lang="en-US" sz="3600" dirty="0">
                <a:solidFill>
                  <a:schemeClr val="bg2">
                    <a:lumMod val="25000"/>
                  </a:schemeClr>
                </a:solidFill>
                <a:ea typeface="ヒラギノ角ゴ Pro W3" charset="-128"/>
              </a:rPr>
              <a:t>Wage and Hour Division, in a conspicuous place </a:t>
            </a:r>
            <a:br>
              <a:rPr lang="en-US" sz="3600" dirty="0">
                <a:solidFill>
                  <a:schemeClr val="bg2">
                    <a:lumMod val="25000"/>
                  </a:schemeClr>
                </a:solidFill>
                <a:ea typeface="ヒラギノ角ゴ Pro W3" charset="-128"/>
              </a:rPr>
            </a:br>
            <a:r>
              <a:rPr lang="en-US" sz="3600" dirty="0">
                <a:solidFill>
                  <a:schemeClr val="bg2">
                    <a:lumMod val="25000"/>
                  </a:schemeClr>
                </a:solidFill>
                <a:ea typeface="ヒラギノ角ゴ Pro W3" charset="-128"/>
              </a:rPr>
              <a:t>such as a lunch room or employee lounge area.</a:t>
            </a:r>
          </a:p>
          <a:p>
            <a:pPr algn="ctr">
              <a:spcBef>
                <a:spcPct val="0"/>
              </a:spcBef>
              <a:spcAft>
                <a:spcPts val="600"/>
              </a:spcAft>
              <a:defRPr/>
            </a:pPr>
            <a:endParaRPr lang="en-US" sz="3600" dirty="0">
              <a:solidFill>
                <a:schemeClr val="bg2">
                  <a:lumMod val="25000"/>
                </a:schemeClr>
              </a:solidFill>
              <a:ea typeface="ヒラギノ角ゴ Pro W3" charset="-128"/>
            </a:endParaRPr>
          </a:p>
          <a:p>
            <a:pPr algn="ctr">
              <a:spcBef>
                <a:spcPct val="0"/>
              </a:spcBef>
              <a:spcAft>
                <a:spcPts val="600"/>
              </a:spcAft>
              <a:defRPr/>
            </a:pPr>
            <a:r>
              <a:rPr lang="en-US" sz="3600" dirty="0">
                <a:solidFill>
                  <a:schemeClr val="bg2">
                    <a:lumMod val="25000"/>
                  </a:schemeClr>
                </a:solidFill>
                <a:ea typeface="ヒラギノ角ゴ Pro W3" charset="-128"/>
              </a:rPr>
              <a:t>Download the poster electronically at :</a:t>
            </a:r>
          </a:p>
          <a:p>
            <a:pPr algn="ctr">
              <a:spcBef>
                <a:spcPct val="0"/>
              </a:spcBef>
              <a:spcAft>
                <a:spcPts val="600"/>
              </a:spcAft>
              <a:defRPr/>
            </a:pPr>
            <a:r>
              <a:rPr lang="en-US" sz="3600" dirty="0">
                <a:solidFill>
                  <a:schemeClr val="bg2">
                    <a:lumMod val="25000"/>
                  </a:schemeClr>
                </a:solidFill>
                <a:ea typeface="ヒラギノ角ゴ Pro W3" charset="-128"/>
              </a:rPr>
              <a:t>www.dol.gov</a:t>
            </a:r>
            <a:endParaRPr lang="en-US" sz="3600" dirty="0"/>
          </a:p>
        </p:txBody>
      </p:sp>
    </p:spTree>
    <p:extLst>
      <p:ext uri="{BB962C8B-B14F-4D97-AF65-F5344CB8AC3E}">
        <p14:creationId xmlns:p14="http://schemas.microsoft.com/office/powerpoint/2010/main" val="33358595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1D68B-FE62-4451-90C1-D3A7B702F762}"/>
              </a:ext>
            </a:extLst>
          </p:cNvPr>
          <p:cNvSpPr>
            <a:spLocks noGrp="1"/>
          </p:cNvSpPr>
          <p:nvPr>
            <p:ph type="title"/>
          </p:nvPr>
        </p:nvSpPr>
        <p:spPr>
          <a:xfrm>
            <a:off x="839788" y="202759"/>
            <a:ext cx="5688233" cy="1276184"/>
          </a:xfrm>
        </p:spPr>
        <p:txBody>
          <a:bodyPr>
            <a:normAutofit fontScale="90000"/>
          </a:bodyPr>
          <a:lstStyle/>
          <a:p>
            <a:r>
              <a:rPr lang="en-US" sz="6600" dirty="0"/>
              <a:t>Enforcement</a:t>
            </a:r>
            <a:br>
              <a:rPr lang="en-US" dirty="0"/>
            </a:br>
            <a:endParaRPr lang="en-US" dirty="0"/>
          </a:p>
        </p:txBody>
      </p:sp>
      <p:sp>
        <p:nvSpPr>
          <p:cNvPr id="4" name="Text Placeholder 3">
            <a:extLst>
              <a:ext uri="{FF2B5EF4-FFF2-40B4-BE49-F238E27FC236}">
                <a16:creationId xmlns:a16="http://schemas.microsoft.com/office/drawing/2014/main" id="{92D7BC3D-9292-4061-AF63-7E00A345A75D}"/>
              </a:ext>
            </a:extLst>
          </p:cNvPr>
          <p:cNvSpPr>
            <a:spLocks noGrp="1"/>
          </p:cNvSpPr>
          <p:nvPr>
            <p:ph type="body" sz="half" idx="2"/>
          </p:nvPr>
        </p:nvSpPr>
        <p:spPr>
          <a:xfrm>
            <a:off x="839788" y="1566407"/>
            <a:ext cx="9099342" cy="4302581"/>
          </a:xfrm>
        </p:spPr>
        <p:txBody>
          <a:bodyPr>
            <a:noAutofit/>
          </a:bodyPr>
          <a:lstStyle/>
          <a:p>
            <a:r>
              <a:rPr lang="en-US" sz="2400" dirty="0"/>
              <a:t>(1) Investigation by the Wage and Hour Division </a:t>
            </a:r>
          </a:p>
          <a:p>
            <a:r>
              <a:rPr lang="en-US" sz="2400" dirty="0"/>
              <a:t>(2) Legal Remedies through Administrative Procedures, Litigation, and/or Criminal Prosecution</a:t>
            </a:r>
          </a:p>
          <a:p>
            <a:r>
              <a:rPr lang="en-US" sz="2400" dirty="0"/>
              <a:t>	</a:t>
            </a:r>
            <a:r>
              <a:rPr lang="en-US" sz="2400" dirty="0" err="1"/>
              <a:t>i</a:t>
            </a:r>
            <a:r>
              <a:rPr lang="en-US" sz="2400" dirty="0"/>
              <a:t>)  Back Wages</a:t>
            </a:r>
          </a:p>
          <a:p>
            <a:r>
              <a:rPr lang="en-US" sz="2400" dirty="0"/>
              <a:t>	ii)  Liquidated damages (Double Damages)</a:t>
            </a:r>
          </a:p>
          <a:p>
            <a:r>
              <a:rPr lang="en-US" sz="2400" dirty="0"/>
              <a:t>	iii)  Two-year statute of limitations (Three years for willful 			violations)</a:t>
            </a:r>
          </a:p>
        </p:txBody>
      </p:sp>
    </p:spTree>
    <p:extLst>
      <p:ext uri="{BB962C8B-B14F-4D97-AF65-F5344CB8AC3E}">
        <p14:creationId xmlns:p14="http://schemas.microsoft.com/office/powerpoint/2010/main" val="2712124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1D68B-FE62-4451-90C1-D3A7B702F762}"/>
              </a:ext>
            </a:extLst>
          </p:cNvPr>
          <p:cNvSpPr>
            <a:spLocks noGrp="1"/>
          </p:cNvSpPr>
          <p:nvPr>
            <p:ph type="title"/>
          </p:nvPr>
        </p:nvSpPr>
        <p:spPr>
          <a:xfrm>
            <a:off x="839788" y="202759"/>
            <a:ext cx="8789242" cy="1276184"/>
          </a:xfrm>
        </p:spPr>
        <p:txBody>
          <a:bodyPr>
            <a:normAutofit fontScale="90000"/>
          </a:bodyPr>
          <a:lstStyle/>
          <a:p>
            <a:r>
              <a:rPr lang="en-US" sz="6600" dirty="0"/>
              <a:t>Enforcement Limits</a:t>
            </a:r>
            <a:br>
              <a:rPr lang="en-US" dirty="0"/>
            </a:br>
            <a:endParaRPr lang="en-US" dirty="0"/>
          </a:p>
        </p:txBody>
      </p:sp>
      <p:sp>
        <p:nvSpPr>
          <p:cNvPr id="4" name="Text Placeholder 3">
            <a:extLst>
              <a:ext uri="{FF2B5EF4-FFF2-40B4-BE49-F238E27FC236}">
                <a16:creationId xmlns:a16="http://schemas.microsoft.com/office/drawing/2014/main" id="{92D7BC3D-9292-4061-AF63-7E00A345A75D}"/>
              </a:ext>
            </a:extLst>
          </p:cNvPr>
          <p:cNvSpPr>
            <a:spLocks noGrp="1"/>
          </p:cNvSpPr>
          <p:nvPr>
            <p:ph type="body" sz="half" idx="2"/>
          </p:nvPr>
        </p:nvSpPr>
        <p:spPr>
          <a:xfrm>
            <a:off x="839788" y="1566407"/>
            <a:ext cx="9099342" cy="4302581"/>
          </a:xfrm>
        </p:spPr>
        <p:txBody>
          <a:bodyPr>
            <a:noAutofit/>
          </a:bodyPr>
          <a:lstStyle/>
          <a:p>
            <a:r>
              <a:rPr lang="en-US" sz="2800" dirty="0">
                <a:solidFill>
                  <a:schemeClr val="bg2">
                    <a:lumMod val="25000"/>
                  </a:schemeClr>
                </a:solidFill>
                <a:latin typeface="Arial" charset="0"/>
                <a:ea typeface="ヒラギノ角ゴ Pro W3" charset="-128"/>
              </a:rPr>
              <a:t>FLSA does </a:t>
            </a:r>
            <a:r>
              <a:rPr lang="en-US" sz="2800" b="1" i="1" dirty="0">
                <a:solidFill>
                  <a:schemeClr val="bg2">
                    <a:lumMod val="25000"/>
                  </a:schemeClr>
                </a:solidFill>
                <a:latin typeface="Arial" charset="0"/>
                <a:ea typeface="ヒラギノ角ゴ Pro W3" charset="-128"/>
              </a:rPr>
              <a:t>NOT</a:t>
            </a:r>
            <a:r>
              <a:rPr lang="en-US" sz="2800" dirty="0">
                <a:solidFill>
                  <a:schemeClr val="bg2">
                    <a:lumMod val="25000"/>
                  </a:schemeClr>
                </a:solidFill>
                <a:latin typeface="Arial" charset="0"/>
                <a:ea typeface="ヒラギノ角ゴ Pro W3" charset="-128"/>
              </a:rPr>
              <a:t> require:</a:t>
            </a:r>
          </a:p>
          <a:p>
            <a:endParaRPr lang="en-US" sz="2800" dirty="0">
              <a:solidFill>
                <a:schemeClr val="bg2">
                  <a:lumMod val="25000"/>
                </a:schemeClr>
              </a:solidFill>
              <a:latin typeface="Arial" charset="0"/>
              <a:ea typeface="ヒラギノ角ゴ Pro W3" charset="-128"/>
            </a:endParaRPr>
          </a:p>
          <a:p>
            <a:pPr lvl="1" indent="-457200">
              <a:spcBef>
                <a:spcPct val="0"/>
              </a:spcBef>
              <a:spcAft>
                <a:spcPts val="600"/>
              </a:spcAft>
              <a:buFont typeface="Arial" panose="020B0604020202020204" pitchFamily="34" charset="0"/>
              <a:buChar char="•"/>
              <a:defRPr/>
            </a:pPr>
            <a:r>
              <a:rPr lang="en-US" sz="2800" dirty="0">
                <a:solidFill>
                  <a:schemeClr val="bg2">
                    <a:lumMod val="25000"/>
                  </a:schemeClr>
                </a:solidFill>
                <a:ea typeface="ヒラギノ角ゴ Pro W3" charset="-128"/>
              </a:rPr>
              <a:t>Vacation, holiday, severance, sick pay</a:t>
            </a:r>
          </a:p>
          <a:p>
            <a:pPr lvl="1" indent="-457200">
              <a:spcBef>
                <a:spcPct val="0"/>
              </a:spcBef>
              <a:spcAft>
                <a:spcPts val="600"/>
              </a:spcAft>
              <a:buFont typeface="Arial" panose="020B0604020202020204" pitchFamily="34" charset="0"/>
              <a:buChar char="•"/>
              <a:defRPr/>
            </a:pPr>
            <a:r>
              <a:rPr lang="en-US" sz="2800" dirty="0">
                <a:solidFill>
                  <a:schemeClr val="bg2">
                    <a:lumMod val="25000"/>
                  </a:schemeClr>
                </a:solidFill>
                <a:ea typeface="ヒラギノ角ゴ Pro W3" charset="-128"/>
              </a:rPr>
              <a:t>Meal or rest periods, holidays off, vacations</a:t>
            </a:r>
          </a:p>
          <a:p>
            <a:pPr lvl="1" indent="-457200">
              <a:spcBef>
                <a:spcPct val="0"/>
              </a:spcBef>
              <a:spcAft>
                <a:spcPts val="600"/>
              </a:spcAft>
              <a:buFont typeface="Arial" panose="020B0604020202020204" pitchFamily="34" charset="0"/>
              <a:buChar char="•"/>
              <a:defRPr/>
            </a:pPr>
            <a:r>
              <a:rPr lang="en-US" sz="2800" dirty="0">
                <a:solidFill>
                  <a:schemeClr val="bg2">
                    <a:lumMod val="25000"/>
                  </a:schemeClr>
                </a:solidFill>
                <a:ea typeface="ヒラギノ角ゴ Pro W3" charset="-128"/>
              </a:rPr>
              <a:t>Premium pay for weekend or holiday work</a:t>
            </a:r>
          </a:p>
          <a:p>
            <a:pPr lvl="1" indent="-457200">
              <a:spcBef>
                <a:spcPct val="0"/>
              </a:spcBef>
              <a:spcAft>
                <a:spcPts val="600"/>
              </a:spcAft>
              <a:buFont typeface="Arial" panose="020B0604020202020204" pitchFamily="34" charset="0"/>
              <a:buChar char="•"/>
              <a:defRPr/>
            </a:pPr>
            <a:r>
              <a:rPr lang="en-US" sz="2800" dirty="0">
                <a:solidFill>
                  <a:schemeClr val="bg2">
                    <a:lumMod val="25000"/>
                  </a:schemeClr>
                </a:solidFill>
                <a:ea typeface="ヒラギノ角ゴ Pro W3" charset="-128"/>
              </a:rPr>
              <a:t>Discharge notice, reason for discharge</a:t>
            </a:r>
          </a:p>
          <a:p>
            <a:pPr lvl="1" indent="-457200">
              <a:spcBef>
                <a:spcPct val="0"/>
              </a:spcBef>
              <a:spcAft>
                <a:spcPts val="600"/>
              </a:spcAft>
              <a:buFont typeface="Arial" panose="020B0604020202020204" pitchFamily="34" charset="0"/>
              <a:buChar char="•"/>
              <a:defRPr/>
            </a:pPr>
            <a:r>
              <a:rPr lang="en-US" sz="2800" dirty="0">
                <a:solidFill>
                  <a:schemeClr val="bg2">
                    <a:lumMod val="25000"/>
                  </a:schemeClr>
                </a:solidFill>
                <a:ea typeface="ヒラギノ角ゴ Pro W3" charset="-128"/>
              </a:rPr>
              <a:t>Limit on number of hours or days employees </a:t>
            </a:r>
            <a:br>
              <a:rPr lang="en-US" sz="2800" dirty="0">
                <a:solidFill>
                  <a:schemeClr val="bg2">
                    <a:lumMod val="25000"/>
                  </a:schemeClr>
                </a:solidFill>
                <a:ea typeface="ヒラギノ角ゴ Pro W3" charset="-128"/>
              </a:rPr>
            </a:br>
            <a:r>
              <a:rPr lang="en-US" sz="2800" dirty="0">
                <a:solidFill>
                  <a:schemeClr val="bg2">
                    <a:lumMod val="25000"/>
                  </a:schemeClr>
                </a:solidFill>
                <a:ea typeface="ヒラギノ角ゴ Pro W3" charset="-128"/>
              </a:rPr>
              <a:t>16 years or older may work</a:t>
            </a:r>
          </a:p>
          <a:p>
            <a:pPr lvl="1" indent="-457200">
              <a:spcBef>
                <a:spcPct val="0"/>
              </a:spcBef>
              <a:spcAft>
                <a:spcPts val="600"/>
              </a:spcAft>
              <a:buFont typeface="Arial" panose="020B0604020202020204" pitchFamily="34" charset="0"/>
              <a:buChar char="•"/>
              <a:defRPr/>
            </a:pPr>
            <a:r>
              <a:rPr lang="en-US" sz="2800" dirty="0">
                <a:solidFill>
                  <a:schemeClr val="bg2">
                    <a:lumMod val="25000"/>
                  </a:schemeClr>
                </a:solidFill>
                <a:ea typeface="ヒラギノ角ゴ Pro W3" charset="-128"/>
              </a:rPr>
              <a:t>Pay raises, fringe benefits</a:t>
            </a:r>
            <a:endParaRPr lang="en-US" sz="2800" dirty="0">
              <a:latin typeface="Arial" charset="0"/>
              <a:ea typeface="ヒラギノ角ゴ Pro W3" charset="-128"/>
            </a:endParaRPr>
          </a:p>
          <a:p>
            <a:endParaRPr lang="en-US" sz="2400" dirty="0"/>
          </a:p>
        </p:txBody>
      </p:sp>
    </p:spTree>
    <p:extLst>
      <p:ext uri="{BB962C8B-B14F-4D97-AF65-F5344CB8AC3E}">
        <p14:creationId xmlns:p14="http://schemas.microsoft.com/office/powerpoint/2010/main" val="34879740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1D68B-FE62-4451-90C1-D3A7B702F762}"/>
              </a:ext>
            </a:extLst>
          </p:cNvPr>
          <p:cNvSpPr>
            <a:spLocks noGrp="1"/>
          </p:cNvSpPr>
          <p:nvPr>
            <p:ph type="title"/>
          </p:nvPr>
        </p:nvSpPr>
        <p:spPr>
          <a:xfrm>
            <a:off x="839788" y="202759"/>
            <a:ext cx="5688233" cy="1276184"/>
          </a:xfrm>
        </p:spPr>
        <p:txBody>
          <a:bodyPr>
            <a:normAutofit fontScale="90000"/>
          </a:bodyPr>
          <a:lstStyle/>
          <a:p>
            <a:r>
              <a:rPr lang="en-US" sz="5300" dirty="0"/>
              <a:t>Retaliation Prohibited</a:t>
            </a:r>
            <a:br>
              <a:rPr lang="en-US" dirty="0"/>
            </a:br>
            <a:endParaRPr lang="en-US" dirty="0"/>
          </a:p>
        </p:txBody>
      </p:sp>
      <p:sp>
        <p:nvSpPr>
          <p:cNvPr id="4" name="Text Placeholder 3">
            <a:extLst>
              <a:ext uri="{FF2B5EF4-FFF2-40B4-BE49-F238E27FC236}">
                <a16:creationId xmlns:a16="http://schemas.microsoft.com/office/drawing/2014/main" id="{92D7BC3D-9292-4061-AF63-7E00A345A75D}"/>
              </a:ext>
            </a:extLst>
          </p:cNvPr>
          <p:cNvSpPr>
            <a:spLocks noGrp="1"/>
          </p:cNvSpPr>
          <p:nvPr>
            <p:ph type="body" sz="half" idx="2"/>
          </p:nvPr>
        </p:nvSpPr>
        <p:spPr>
          <a:xfrm>
            <a:off x="839788" y="1566407"/>
            <a:ext cx="9099342" cy="4302581"/>
          </a:xfrm>
        </p:spPr>
        <p:txBody>
          <a:bodyPr>
            <a:noAutofit/>
          </a:bodyPr>
          <a:lstStyle/>
          <a:p>
            <a:r>
              <a:rPr lang="en-US" sz="3200" dirty="0"/>
              <a:t>Employee who have filed complaints or provided information cannot be discriminated against or discharged on account of such activity.</a:t>
            </a:r>
          </a:p>
          <a:p>
            <a:endParaRPr lang="en-US" sz="3200" dirty="0"/>
          </a:p>
          <a:p>
            <a:r>
              <a:rPr lang="en-US" sz="3200" dirty="0"/>
              <a:t>If adverse action is taken against an employee for engaging in protected activity, the affected employee or the Secretary of Labor may file suit for relief, including reinstatement to his/her job, payment of lost wages, and damages.</a:t>
            </a:r>
          </a:p>
        </p:txBody>
      </p:sp>
    </p:spTree>
    <p:extLst>
      <p:ext uri="{BB962C8B-B14F-4D97-AF65-F5344CB8AC3E}">
        <p14:creationId xmlns:p14="http://schemas.microsoft.com/office/powerpoint/2010/main" val="14129062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BA4FA-2675-4A12-A9EB-3DF887E8B5BB}"/>
              </a:ext>
            </a:extLst>
          </p:cNvPr>
          <p:cNvSpPr>
            <a:spLocks noGrp="1"/>
          </p:cNvSpPr>
          <p:nvPr>
            <p:ph type="title"/>
          </p:nvPr>
        </p:nvSpPr>
        <p:spPr>
          <a:xfrm>
            <a:off x="831850" y="768350"/>
            <a:ext cx="10515600" cy="2284952"/>
          </a:xfrm>
        </p:spPr>
        <p:txBody>
          <a:bodyPr>
            <a:normAutofit fontScale="90000"/>
          </a:bodyPr>
          <a:lstStyle/>
          <a:p>
            <a:pPr algn="ctr"/>
            <a:br>
              <a:rPr lang="en-US" sz="8000" dirty="0"/>
            </a:br>
            <a:br>
              <a:rPr lang="en-US" sz="8000" dirty="0"/>
            </a:br>
            <a:br>
              <a:rPr lang="en-US" sz="8000" dirty="0"/>
            </a:br>
            <a:r>
              <a:rPr lang="en-US" sz="8000" dirty="0"/>
              <a:t>QUESTIONS?</a:t>
            </a:r>
            <a:br>
              <a:rPr lang="en-US" dirty="0"/>
            </a:br>
            <a:endParaRPr lang="en-US" dirty="0"/>
          </a:p>
        </p:txBody>
      </p:sp>
      <p:sp>
        <p:nvSpPr>
          <p:cNvPr id="3" name="Text Placeholder 2">
            <a:extLst>
              <a:ext uri="{FF2B5EF4-FFF2-40B4-BE49-F238E27FC236}">
                <a16:creationId xmlns:a16="http://schemas.microsoft.com/office/drawing/2014/main" id="{2C169DFD-CD37-4C9B-B8F9-4DD12387B20B}"/>
              </a:ext>
            </a:extLst>
          </p:cNvPr>
          <p:cNvSpPr>
            <a:spLocks noGrp="1"/>
          </p:cNvSpPr>
          <p:nvPr>
            <p:ph type="body" idx="1"/>
          </p:nvPr>
        </p:nvSpPr>
        <p:spPr>
          <a:xfrm>
            <a:off x="831850" y="3363403"/>
            <a:ext cx="10515600" cy="2726248"/>
          </a:xfrm>
        </p:spPr>
        <p:txBody>
          <a:bodyPr/>
          <a:lstStyle/>
          <a:p>
            <a:r>
              <a:rPr lang="en-US" dirty="0"/>
              <a:t>OMAG Legal Team:</a:t>
            </a:r>
          </a:p>
          <a:p>
            <a:r>
              <a:rPr lang="en-US" dirty="0"/>
              <a:t>	Matt Love, General Counsel</a:t>
            </a:r>
          </a:p>
          <a:p>
            <a:r>
              <a:rPr lang="en-US" dirty="0"/>
              <a:t>	Monica Coleman, Associate General Counsel</a:t>
            </a:r>
          </a:p>
          <a:p>
            <a:r>
              <a:rPr lang="en-US" dirty="0"/>
              <a:t>	Jeff Bryant, Associate General Counsel</a:t>
            </a:r>
          </a:p>
          <a:p>
            <a:r>
              <a:rPr lang="en-US" dirty="0"/>
              <a:t>	Ambre Gooch, Associate General Counsel</a:t>
            </a:r>
          </a:p>
          <a:p>
            <a:endParaRPr lang="en-US" dirty="0"/>
          </a:p>
        </p:txBody>
      </p:sp>
    </p:spTree>
    <p:extLst>
      <p:ext uri="{BB962C8B-B14F-4D97-AF65-F5344CB8AC3E}">
        <p14:creationId xmlns:p14="http://schemas.microsoft.com/office/powerpoint/2010/main" val="1663104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7B636-33F7-4BE7-B16F-08CBBBF63D8B}"/>
              </a:ext>
            </a:extLst>
          </p:cNvPr>
          <p:cNvSpPr>
            <a:spLocks noGrp="1"/>
          </p:cNvSpPr>
          <p:nvPr>
            <p:ph type="ctrTitle"/>
          </p:nvPr>
        </p:nvSpPr>
        <p:spPr>
          <a:xfrm>
            <a:off x="1524000" y="1122363"/>
            <a:ext cx="9144000" cy="1771912"/>
          </a:xfrm>
        </p:spPr>
        <p:txBody>
          <a:bodyPr/>
          <a:lstStyle/>
          <a:p>
            <a:r>
              <a:rPr lang="en-US" dirty="0"/>
              <a:t>Wage and Hour Division </a:t>
            </a:r>
            <a:br>
              <a:rPr lang="en-US" dirty="0"/>
            </a:br>
            <a:r>
              <a:rPr lang="en-US" dirty="0"/>
              <a:t>US Department of Labor</a:t>
            </a:r>
          </a:p>
        </p:txBody>
      </p:sp>
      <p:sp>
        <p:nvSpPr>
          <p:cNvPr id="3" name="Subtitle 2">
            <a:extLst>
              <a:ext uri="{FF2B5EF4-FFF2-40B4-BE49-F238E27FC236}">
                <a16:creationId xmlns:a16="http://schemas.microsoft.com/office/drawing/2014/main" id="{AC9AC7A8-E3CA-42F5-B612-6BA52E1569C3}"/>
              </a:ext>
            </a:extLst>
          </p:cNvPr>
          <p:cNvSpPr>
            <a:spLocks noGrp="1"/>
          </p:cNvSpPr>
          <p:nvPr>
            <p:ph type="subTitle" idx="1"/>
          </p:nvPr>
        </p:nvSpPr>
        <p:spPr>
          <a:xfrm>
            <a:off x="1524000" y="3029447"/>
            <a:ext cx="9144000" cy="2862470"/>
          </a:xfrm>
        </p:spPr>
        <p:txBody>
          <a:bodyPr>
            <a:normAutofit lnSpcReduction="10000"/>
          </a:bodyPr>
          <a:lstStyle/>
          <a:p>
            <a:pPr marL="342900" indent="-342900" algn="l">
              <a:buFont typeface="Arial" panose="020B0604020202020204" pitchFamily="34" charset="0"/>
              <a:buChar char="•"/>
            </a:pPr>
            <a:r>
              <a:rPr lang="en-US" sz="2800" dirty="0"/>
              <a:t>Administers and Enforces the FLSA</a:t>
            </a:r>
          </a:p>
          <a:p>
            <a:pPr marL="342900" indent="-342900" algn="l">
              <a:buFont typeface="Arial" panose="020B0604020202020204" pitchFamily="34" charset="0"/>
              <a:buChar char="•"/>
            </a:pPr>
            <a:r>
              <a:rPr lang="en-US" sz="2800" dirty="0"/>
              <a:t>Special Rules Apply to State and Local Government Employment:</a:t>
            </a:r>
          </a:p>
          <a:p>
            <a:pPr marL="800100" lvl="1" indent="-342900" algn="l">
              <a:buFont typeface="Arial" panose="020B0604020202020204" pitchFamily="34" charset="0"/>
              <a:buChar char="•"/>
            </a:pPr>
            <a:r>
              <a:rPr lang="en-US" sz="2800" dirty="0"/>
              <a:t>Fire Protection</a:t>
            </a:r>
          </a:p>
          <a:p>
            <a:pPr marL="800100" lvl="1" indent="-342900" algn="l">
              <a:buFont typeface="Arial" panose="020B0604020202020204" pitchFamily="34" charset="0"/>
              <a:buChar char="•"/>
            </a:pPr>
            <a:r>
              <a:rPr lang="en-US" sz="2800" dirty="0"/>
              <a:t>Law Enforcement</a:t>
            </a:r>
          </a:p>
          <a:p>
            <a:pPr marL="800100" lvl="1" indent="-342900" algn="l">
              <a:buFont typeface="Arial" panose="020B0604020202020204" pitchFamily="34" charset="0"/>
              <a:buChar char="•"/>
            </a:pPr>
            <a:r>
              <a:rPr lang="en-US" sz="2800" dirty="0"/>
              <a:t>Volunteer Services</a:t>
            </a:r>
          </a:p>
          <a:p>
            <a:pPr marL="800100" lvl="1" indent="-342900" algn="l">
              <a:buFont typeface="Arial" panose="020B0604020202020204" pitchFamily="34" charset="0"/>
              <a:buChar char="•"/>
            </a:pPr>
            <a:r>
              <a:rPr lang="en-US" sz="2800" dirty="0"/>
              <a:t>Compensatory Time Off Instead of Cash Overtime Pay</a:t>
            </a:r>
          </a:p>
          <a:p>
            <a:endParaRPr lang="en-US" dirty="0"/>
          </a:p>
        </p:txBody>
      </p:sp>
    </p:spTree>
    <p:extLst>
      <p:ext uri="{BB962C8B-B14F-4D97-AF65-F5344CB8AC3E}">
        <p14:creationId xmlns:p14="http://schemas.microsoft.com/office/powerpoint/2010/main" val="4080045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B5110-8303-4361-AA97-5AA4FC69034D}"/>
              </a:ext>
            </a:extLst>
          </p:cNvPr>
          <p:cNvSpPr>
            <a:spLocks noGrp="1"/>
          </p:cNvSpPr>
          <p:nvPr>
            <p:ph type="title"/>
          </p:nvPr>
        </p:nvSpPr>
        <p:spPr/>
        <p:txBody>
          <a:bodyPr/>
          <a:lstStyle/>
          <a:p>
            <a:r>
              <a:rPr lang="en-US" dirty="0"/>
              <a:t>Requirements:</a:t>
            </a:r>
          </a:p>
        </p:txBody>
      </p:sp>
      <p:sp>
        <p:nvSpPr>
          <p:cNvPr id="3" name="Content Placeholder 2">
            <a:extLst>
              <a:ext uri="{FF2B5EF4-FFF2-40B4-BE49-F238E27FC236}">
                <a16:creationId xmlns:a16="http://schemas.microsoft.com/office/drawing/2014/main" id="{0C99DB18-E387-4442-876A-50BBBB62CBE9}"/>
              </a:ext>
            </a:extLst>
          </p:cNvPr>
          <p:cNvSpPr>
            <a:spLocks noGrp="1"/>
          </p:cNvSpPr>
          <p:nvPr>
            <p:ph idx="1"/>
          </p:nvPr>
        </p:nvSpPr>
        <p:spPr/>
        <p:txBody>
          <a:bodyPr>
            <a:normAutofit/>
          </a:bodyPr>
          <a:lstStyle/>
          <a:p>
            <a:r>
              <a:rPr lang="en-US" sz="3600" dirty="0"/>
              <a:t>Pay all nonexempt employees, for all hours worked, at least the Federal Minimum Wage of $7.25 per hour</a:t>
            </a:r>
          </a:p>
          <a:p>
            <a:r>
              <a:rPr lang="en-US" sz="3600" dirty="0"/>
              <a:t>Pay at least 1 ½ time the employee’s regular rate of pay for all hours worked over 40 in a workweek (</a:t>
            </a:r>
            <a:r>
              <a:rPr lang="en-US" sz="3600" dirty="0">
                <a:solidFill>
                  <a:srgbClr val="FF0000"/>
                </a:solidFill>
              </a:rPr>
              <a:t>different thresholds for fire and police</a:t>
            </a:r>
            <a:r>
              <a:rPr lang="en-US" sz="3600" dirty="0"/>
              <a:t>)</a:t>
            </a:r>
          </a:p>
          <a:p>
            <a:r>
              <a:rPr lang="en-US" sz="3600" dirty="0"/>
              <a:t>Comply with the youth employment standards</a:t>
            </a:r>
          </a:p>
          <a:p>
            <a:r>
              <a:rPr lang="en-US" sz="3600" dirty="0"/>
              <a:t>Comply with the recordkeeping requirements</a:t>
            </a:r>
          </a:p>
        </p:txBody>
      </p:sp>
    </p:spTree>
    <p:extLst>
      <p:ext uri="{BB962C8B-B14F-4D97-AF65-F5344CB8AC3E}">
        <p14:creationId xmlns:p14="http://schemas.microsoft.com/office/powerpoint/2010/main" val="4164402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B5110-8303-4361-AA97-5AA4FC69034D}"/>
              </a:ext>
            </a:extLst>
          </p:cNvPr>
          <p:cNvSpPr>
            <a:spLocks noGrp="1"/>
          </p:cNvSpPr>
          <p:nvPr>
            <p:ph type="title"/>
          </p:nvPr>
        </p:nvSpPr>
        <p:spPr/>
        <p:txBody>
          <a:bodyPr/>
          <a:lstStyle/>
          <a:p>
            <a:r>
              <a:rPr lang="en-US" dirty="0"/>
              <a:t>What are Hours Worked?</a:t>
            </a:r>
          </a:p>
        </p:txBody>
      </p:sp>
      <p:sp>
        <p:nvSpPr>
          <p:cNvPr id="3" name="Content Placeholder 2">
            <a:extLst>
              <a:ext uri="{FF2B5EF4-FFF2-40B4-BE49-F238E27FC236}">
                <a16:creationId xmlns:a16="http://schemas.microsoft.com/office/drawing/2014/main" id="{0C99DB18-E387-4442-876A-50BBBB62CBE9}"/>
              </a:ext>
            </a:extLst>
          </p:cNvPr>
          <p:cNvSpPr>
            <a:spLocks noGrp="1"/>
          </p:cNvSpPr>
          <p:nvPr>
            <p:ph idx="1"/>
          </p:nvPr>
        </p:nvSpPr>
        <p:spPr/>
        <p:txBody>
          <a:bodyPr>
            <a:normAutofit/>
          </a:bodyPr>
          <a:lstStyle/>
          <a:p>
            <a:r>
              <a:rPr lang="en-US" sz="3600" dirty="0"/>
              <a:t>An employee must be paid for all hours worked.</a:t>
            </a:r>
          </a:p>
          <a:p>
            <a:r>
              <a:rPr lang="en-US" sz="3600" dirty="0"/>
              <a:t>This may include time spent engaged to wait, on-call, in training, or travelling, as well as sleep time (firefighters)</a:t>
            </a:r>
          </a:p>
          <a:p>
            <a:r>
              <a:rPr lang="en-US" sz="3600" dirty="0"/>
              <a:t>Work not requested but “suffered or permitted” is work time</a:t>
            </a:r>
          </a:p>
        </p:txBody>
      </p:sp>
    </p:spTree>
    <p:extLst>
      <p:ext uri="{BB962C8B-B14F-4D97-AF65-F5344CB8AC3E}">
        <p14:creationId xmlns:p14="http://schemas.microsoft.com/office/powerpoint/2010/main" val="2859441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B5110-8303-4361-AA97-5AA4FC69034D}"/>
              </a:ext>
            </a:extLst>
          </p:cNvPr>
          <p:cNvSpPr>
            <a:spLocks noGrp="1"/>
          </p:cNvSpPr>
          <p:nvPr>
            <p:ph type="title"/>
          </p:nvPr>
        </p:nvSpPr>
        <p:spPr/>
        <p:txBody>
          <a:bodyPr/>
          <a:lstStyle/>
          <a:p>
            <a:r>
              <a:rPr lang="en-US" dirty="0"/>
              <a:t>Waiting Time</a:t>
            </a:r>
          </a:p>
        </p:txBody>
      </p:sp>
      <p:sp>
        <p:nvSpPr>
          <p:cNvPr id="3" name="Content Placeholder 2">
            <a:extLst>
              <a:ext uri="{FF2B5EF4-FFF2-40B4-BE49-F238E27FC236}">
                <a16:creationId xmlns:a16="http://schemas.microsoft.com/office/drawing/2014/main" id="{0C99DB18-E387-4442-876A-50BBBB62CBE9}"/>
              </a:ext>
            </a:extLst>
          </p:cNvPr>
          <p:cNvSpPr>
            <a:spLocks noGrp="1"/>
          </p:cNvSpPr>
          <p:nvPr>
            <p:ph idx="1"/>
          </p:nvPr>
        </p:nvSpPr>
        <p:spPr>
          <a:xfrm>
            <a:off x="838200" y="1825625"/>
            <a:ext cx="10452652" cy="4351338"/>
          </a:xfrm>
        </p:spPr>
        <p:txBody>
          <a:bodyPr>
            <a:normAutofit/>
          </a:bodyPr>
          <a:lstStyle/>
          <a:p>
            <a:r>
              <a:rPr lang="en-US" sz="3600" dirty="0"/>
              <a:t>Hours Worked:		</a:t>
            </a:r>
          </a:p>
          <a:p>
            <a:pPr lvl="1"/>
            <a:r>
              <a:rPr lang="en-US" sz="2800" dirty="0"/>
              <a:t>Employee unable to use “waiting time” effectively for own purposes</a:t>
            </a:r>
          </a:p>
          <a:p>
            <a:pPr lvl="1"/>
            <a:r>
              <a:rPr lang="en-US" sz="2800" dirty="0"/>
              <a:t>“Waiting Time” controlled by the employer</a:t>
            </a:r>
          </a:p>
          <a:p>
            <a:r>
              <a:rPr lang="en-US" sz="3600" dirty="0"/>
              <a:t>Not Hours Worked:</a:t>
            </a:r>
          </a:p>
          <a:p>
            <a:pPr lvl="1"/>
            <a:r>
              <a:rPr lang="en-US" sz="3200" dirty="0"/>
              <a:t>Employee completely relieved of duty</a:t>
            </a:r>
          </a:p>
          <a:p>
            <a:pPr lvl="1"/>
            <a:r>
              <a:rPr lang="en-US" sz="3200" dirty="0"/>
              <a:t>Break-time long enough for employee to use for own purposes</a:t>
            </a:r>
          </a:p>
        </p:txBody>
      </p:sp>
    </p:spTree>
    <p:extLst>
      <p:ext uri="{BB962C8B-B14F-4D97-AF65-F5344CB8AC3E}">
        <p14:creationId xmlns:p14="http://schemas.microsoft.com/office/powerpoint/2010/main" val="592281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B5110-8303-4361-AA97-5AA4FC69034D}"/>
              </a:ext>
            </a:extLst>
          </p:cNvPr>
          <p:cNvSpPr>
            <a:spLocks noGrp="1"/>
          </p:cNvSpPr>
          <p:nvPr>
            <p:ph type="title"/>
          </p:nvPr>
        </p:nvSpPr>
        <p:spPr/>
        <p:txBody>
          <a:bodyPr/>
          <a:lstStyle/>
          <a:p>
            <a:r>
              <a:rPr lang="en-US" dirty="0"/>
              <a:t>On-Call Time</a:t>
            </a:r>
          </a:p>
        </p:txBody>
      </p:sp>
      <p:sp>
        <p:nvSpPr>
          <p:cNvPr id="3" name="Content Placeholder 2">
            <a:extLst>
              <a:ext uri="{FF2B5EF4-FFF2-40B4-BE49-F238E27FC236}">
                <a16:creationId xmlns:a16="http://schemas.microsoft.com/office/drawing/2014/main" id="{0C99DB18-E387-4442-876A-50BBBB62CBE9}"/>
              </a:ext>
            </a:extLst>
          </p:cNvPr>
          <p:cNvSpPr>
            <a:spLocks noGrp="1"/>
          </p:cNvSpPr>
          <p:nvPr>
            <p:ph idx="1"/>
          </p:nvPr>
        </p:nvSpPr>
        <p:spPr>
          <a:xfrm>
            <a:off x="838200" y="1825625"/>
            <a:ext cx="10452652" cy="4351338"/>
          </a:xfrm>
        </p:spPr>
        <p:txBody>
          <a:bodyPr>
            <a:normAutofit/>
          </a:bodyPr>
          <a:lstStyle/>
          <a:p>
            <a:r>
              <a:rPr lang="en-US" sz="3600" dirty="0"/>
              <a:t>Hours Worked:		</a:t>
            </a:r>
          </a:p>
          <a:p>
            <a:pPr lvl="1"/>
            <a:r>
              <a:rPr lang="en-US" sz="2800" dirty="0"/>
              <a:t>Employee must stay on employer premises</a:t>
            </a:r>
          </a:p>
          <a:p>
            <a:pPr lvl="1"/>
            <a:r>
              <a:rPr lang="en-US" sz="2800" dirty="0"/>
              <a:t>Or, must be so close that time cannot be used effectively for own purposes</a:t>
            </a:r>
          </a:p>
          <a:p>
            <a:r>
              <a:rPr lang="en-US" sz="3600" dirty="0"/>
              <a:t>Not Hours Worked:</a:t>
            </a:r>
          </a:p>
          <a:p>
            <a:pPr lvl="1"/>
            <a:r>
              <a:rPr lang="en-US" sz="3200" dirty="0"/>
              <a:t>Employee must provide contact information</a:t>
            </a:r>
          </a:p>
          <a:p>
            <a:pPr lvl="1"/>
            <a:r>
              <a:rPr lang="en-US" sz="3200" dirty="0"/>
              <a:t>Employee can use time effectively for own purposes</a:t>
            </a:r>
          </a:p>
        </p:txBody>
      </p:sp>
    </p:spTree>
    <p:extLst>
      <p:ext uri="{BB962C8B-B14F-4D97-AF65-F5344CB8AC3E}">
        <p14:creationId xmlns:p14="http://schemas.microsoft.com/office/powerpoint/2010/main" val="3892857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B5110-8303-4361-AA97-5AA4FC69034D}"/>
              </a:ext>
            </a:extLst>
          </p:cNvPr>
          <p:cNvSpPr>
            <a:spLocks noGrp="1"/>
          </p:cNvSpPr>
          <p:nvPr>
            <p:ph type="title"/>
          </p:nvPr>
        </p:nvSpPr>
        <p:spPr/>
        <p:txBody>
          <a:bodyPr/>
          <a:lstStyle/>
          <a:p>
            <a:r>
              <a:rPr lang="en-US" dirty="0"/>
              <a:t>Rest and Meal Periods</a:t>
            </a:r>
          </a:p>
        </p:txBody>
      </p:sp>
      <p:sp>
        <p:nvSpPr>
          <p:cNvPr id="3" name="Content Placeholder 2">
            <a:extLst>
              <a:ext uri="{FF2B5EF4-FFF2-40B4-BE49-F238E27FC236}">
                <a16:creationId xmlns:a16="http://schemas.microsoft.com/office/drawing/2014/main" id="{0C99DB18-E387-4442-876A-50BBBB62CBE9}"/>
              </a:ext>
            </a:extLst>
          </p:cNvPr>
          <p:cNvSpPr>
            <a:spLocks noGrp="1"/>
          </p:cNvSpPr>
          <p:nvPr>
            <p:ph idx="1"/>
          </p:nvPr>
        </p:nvSpPr>
        <p:spPr>
          <a:xfrm>
            <a:off x="838200" y="1825625"/>
            <a:ext cx="10452652" cy="4351338"/>
          </a:xfrm>
        </p:spPr>
        <p:txBody>
          <a:bodyPr>
            <a:normAutofit/>
          </a:bodyPr>
          <a:lstStyle/>
          <a:p>
            <a:r>
              <a:rPr lang="en-US" sz="3600" dirty="0"/>
              <a:t>Short rest breaks (20 min or less) are compensable</a:t>
            </a:r>
          </a:p>
          <a:p>
            <a:r>
              <a:rPr lang="en-US" sz="3600" dirty="0"/>
              <a:t>Bona fide meal periods (typically 30 minutes or more) need not be paid as hours worked</a:t>
            </a:r>
          </a:p>
          <a:p>
            <a:r>
              <a:rPr lang="en-US" sz="3600" dirty="0"/>
              <a:t>Worker must be completely relieved of duty for meal period not to be compensable time.</a:t>
            </a:r>
            <a:endParaRPr lang="en-US" sz="3200" dirty="0"/>
          </a:p>
        </p:txBody>
      </p:sp>
    </p:spTree>
    <p:extLst>
      <p:ext uri="{BB962C8B-B14F-4D97-AF65-F5344CB8AC3E}">
        <p14:creationId xmlns:p14="http://schemas.microsoft.com/office/powerpoint/2010/main" val="14380693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B5110-8303-4361-AA97-5AA4FC69034D}"/>
              </a:ext>
            </a:extLst>
          </p:cNvPr>
          <p:cNvSpPr>
            <a:spLocks noGrp="1"/>
          </p:cNvSpPr>
          <p:nvPr>
            <p:ph type="title"/>
          </p:nvPr>
        </p:nvSpPr>
        <p:spPr/>
        <p:txBody>
          <a:bodyPr/>
          <a:lstStyle/>
          <a:p>
            <a:r>
              <a:rPr lang="en-US" dirty="0"/>
              <a:t>Training Time</a:t>
            </a:r>
          </a:p>
        </p:txBody>
      </p:sp>
      <p:sp>
        <p:nvSpPr>
          <p:cNvPr id="3" name="Content Placeholder 2">
            <a:extLst>
              <a:ext uri="{FF2B5EF4-FFF2-40B4-BE49-F238E27FC236}">
                <a16:creationId xmlns:a16="http://schemas.microsoft.com/office/drawing/2014/main" id="{0C99DB18-E387-4442-876A-50BBBB62CBE9}"/>
              </a:ext>
            </a:extLst>
          </p:cNvPr>
          <p:cNvSpPr>
            <a:spLocks noGrp="1"/>
          </p:cNvSpPr>
          <p:nvPr>
            <p:ph idx="1"/>
          </p:nvPr>
        </p:nvSpPr>
        <p:spPr>
          <a:xfrm>
            <a:off x="838200" y="1825625"/>
            <a:ext cx="10452652" cy="4351338"/>
          </a:xfrm>
        </p:spPr>
        <p:txBody>
          <a:bodyPr>
            <a:normAutofit/>
          </a:bodyPr>
          <a:lstStyle/>
          <a:p>
            <a:pPr marL="0" indent="0">
              <a:buNone/>
            </a:pPr>
            <a:r>
              <a:rPr lang="en-US" sz="3600" dirty="0"/>
              <a:t>Time spent in meetings, lectures or training is considered hours worked and must be paid, unless:</a:t>
            </a:r>
          </a:p>
          <a:p>
            <a:r>
              <a:rPr lang="en-US" sz="3600" dirty="0"/>
              <a:t>Attendance outside regular work hours</a:t>
            </a:r>
          </a:p>
          <a:p>
            <a:r>
              <a:rPr lang="en-US" sz="3600" dirty="0"/>
              <a:t>Attendance is voluntary</a:t>
            </a:r>
          </a:p>
          <a:p>
            <a:r>
              <a:rPr lang="en-US" sz="3600" dirty="0"/>
              <a:t>Course, lecture, meeting not job-related, </a:t>
            </a:r>
            <a:r>
              <a:rPr lang="en-US" sz="3600" b="1" dirty="0"/>
              <a:t>and</a:t>
            </a:r>
          </a:p>
          <a:p>
            <a:r>
              <a:rPr lang="en-US" sz="3600" dirty="0"/>
              <a:t>Employee does not perform any productive work</a:t>
            </a:r>
            <a:endParaRPr lang="en-US" sz="3200" dirty="0"/>
          </a:p>
        </p:txBody>
      </p:sp>
    </p:spTree>
    <p:extLst>
      <p:ext uri="{BB962C8B-B14F-4D97-AF65-F5344CB8AC3E}">
        <p14:creationId xmlns:p14="http://schemas.microsoft.com/office/powerpoint/2010/main" val="37598122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Gotham"/>
        <a:ea typeface=""/>
        <a:cs typeface=""/>
      </a:majorFont>
      <a:minorFont>
        <a:latin typeface="Gotham Thi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MAG Template" id="{B419E753-D005-48C4-92DF-CBB6C115A6E3}" vid="{BF6078EB-DAEB-4255-8F62-A42235B9A86B}"/>
    </a:ext>
  </a:extLst>
</a:theme>
</file>

<file path=docProps/app.xml><?xml version="1.0" encoding="utf-8"?>
<Properties xmlns="http://schemas.openxmlformats.org/officeDocument/2006/extended-properties" xmlns:vt="http://schemas.openxmlformats.org/officeDocument/2006/docPropsVTypes">
  <Template>OMAG Template</Template>
  <TotalTime>723</TotalTime>
  <Words>1700</Words>
  <Application>Microsoft Office PowerPoint</Application>
  <PresentationFormat>Widescreen</PresentationFormat>
  <Paragraphs>150</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Gotham</vt:lpstr>
      <vt:lpstr>Gotham Thin</vt:lpstr>
      <vt:lpstr>Office Theme</vt:lpstr>
      <vt:lpstr>Fair Labor Standards Act</vt:lpstr>
      <vt:lpstr>Fair Labor Standard Act</vt:lpstr>
      <vt:lpstr>Wage and Hour Division  US Department of Labor</vt:lpstr>
      <vt:lpstr>Requirements:</vt:lpstr>
      <vt:lpstr>What are Hours Worked?</vt:lpstr>
      <vt:lpstr>Waiting Time</vt:lpstr>
      <vt:lpstr>On-Call Time</vt:lpstr>
      <vt:lpstr>Rest and Meal Periods</vt:lpstr>
      <vt:lpstr>Training Time</vt:lpstr>
      <vt:lpstr>Travel Time</vt:lpstr>
      <vt:lpstr>Overtime</vt:lpstr>
      <vt:lpstr>Who Is Exempt from Overtime Pay?</vt:lpstr>
      <vt:lpstr>Special Rules for Employees Engaged in Fire Protection and Law Enforcement Activities    </vt:lpstr>
      <vt:lpstr>Special Rules for Employees Engaged in Fire Protection and Law Enforcement Activities </vt:lpstr>
      <vt:lpstr>Special Rules for Employees Engaged in Fire Protection and Law Enforcement Activities </vt:lpstr>
      <vt:lpstr>Special Rules for Police:</vt:lpstr>
      <vt:lpstr>Executive Exemption</vt:lpstr>
      <vt:lpstr>Administrative Exemption</vt:lpstr>
      <vt:lpstr>Who Might Be Exempt?</vt:lpstr>
      <vt:lpstr>Option to Establish a Work Period Ranging from 7 to 28 days</vt:lpstr>
      <vt:lpstr>PowerPoint Presentation</vt:lpstr>
      <vt:lpstr>Special Exception:  Agencies employing less than 5 employees in fire protection or law enforcement may be exempt from overtime.  It’s a policy call!</vt:lpstr>
      <vt:lpstr>Recordkeeping </vt:lpstr>
      <vt:lpstr>Workplace Posting </vt:lpstr>
      <vt:lpstr>Enforcement </vt:lpstr>
      <vt:lpstr>Enforcement Limits </vt:lpstr>
      <vt:lpstr>Retaliation Prohibited </vt:lpstr>
      <vt:lpstr>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USDOT Drug and Alcohol Testing</dc:title>
  <dc:creator>Monica Coleman</dc:creator>
  <cp:lastModifiedBy>Monica Coleman</cp:lastModifiedBy>
  <cp:revision>58</cp:revision>
  <dcterms:created xsi:type="dcterms:W3CDTF">2019-03-27T16:28:53Z</dcterms:created>
  <dcterms:modified xsi:type="dcterms:W3CDTF">2023-04-05T17:03:13Z</dcterms:modified>
</cp:coreProperties>
</file>