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90" r:id="rId32"/>
    <p:sldId id="286" r:id="rId33"/>
    <p:sldId id="287" r:id="rId34"/>
    <p:sldId id="288" r:id="rId35"/>
    <p:sldId id="289" r:id="rId36"/>
  </p:sldIdLst>
  <p:sldSz cx="18288000" cy="10287000"/>
  <p:notesSz cx="6858000" cy="9144000"/>
  <p:embeddedFontLst>
    <p:embeddedFont>
      <p:font typeface="Antonio" panose="020B0604020202020204" charset="0"/>
      <p:regular r:id="rId38"/>
      <p:bold r:id="rId39"/>
    </p:embeddedFont>
    <p:embeddedFont>
      <p:font typeface="Raleway" pitchFamily="2" charset="0"/>
      <p:regular r:id="rId40"/>
      <p:bold r:id="rId41"/>
      <p:italic r:id="rId42"/>
      <p:boldItalic r:id="rId43"/>
    </p:embeddedFont>
    <p:embeddedFont>
      <p:font typeface="Raleway Black" pitchFamily="2" charset="0"/>
      <p:bold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669100-8ACF-DE42-E262-DCEE0FCAEB71}" v="9" dt="2024-04-15T20:01:29.1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7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22ce80b8a79_1_1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9" name="Google Shape;209;g22ce80b8a79_1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22ce80b8a79_1_1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6" name="Google Shape;226;g22ce80b8a79_1_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22ce80b8a79_1_1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8" name="Google Shape;238;g22ce80b8a79_1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5" name="Google Shape;255;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22ce80b8a79_1_2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4" name="Google Shape;264;g22ce80b8a79_1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22ce80b8a79_1_20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7" name="Google Shape;277;g22ce80b8a79_1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22ce80b8a79_1_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0" name="Google Shape;290;g22ce80b8a79_1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22ce80b8a79_1_2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2" name="Google Shape;302;g22ce80b8a79_1_2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22ce80b8a79_1_3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5" name="Google Shape;315;g22ce80b8a79_1_3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22ce80b8a79_1_3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9" name="Google Shape;329;g22ce80b8a79_1_3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2ce80b8a79_1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1" name="Google Shape;91;g22ce80b8a79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22ce80b8a79_1_3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2" name="Google Shape;342;g22ce80b8a79_1_3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22ce80b8a79_1_3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5" name="Google Shape;355;g22ce80b8a79_1_3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22ce80b8a79_1_2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8" name="Google Shape;368;g22ce80b8a79_1_2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22ce80b8a79_1_2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81" name="Google Shape;381;g22ce80b8a79_1_2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22ce80b8a79_1_2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4" name="Google Shape;394;g22ce80b8a79_1_2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22ce80b8a79_1_3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07" name="Google Shape;407;g22ce80b8a79_1_3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22ce80b8a79_1_3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20" name="Google Shape;420;g22ce80b8a79_1_3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22ce80b8a79_1_3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33" name="Google Shape;433;g22ce80b8a79_1_3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22ce80b8a79_1_4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46" name="Google Shape;446;g22ce80b8a79_1_4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22ce80b8a79_1_4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9" name="Google Shape;459;g22ce80b8a79_1_4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0" name="Google Shape;10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22ce80b8a79_1_4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73" name="Google Shape;473;g22ce80b8a79_1_4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22ce80b8a79_1_2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29" name="Google Shape;529;g22ce80b8a79_1_2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22ce80b8a79_1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87" name="Google Shape;487;g22ce80b8a79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97" name="Google Shape;49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22ce80b8a79_1_4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04" name="Google Shape;504;g22ce80b8a79_1_4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22ce80b8a79_1_4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17" name="Google Shape;517;g22ce80b8a79_1_4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2ce80b8a79_1_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0" name="Google Shape;110;g22ce80b8a79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2ce80b8a79_1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0" name="Google Shape;120;g22ce80b8a79_1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2ce80b8a79_1_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2" name="Google Shape;132;g22ce80b8a79_1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2ce80b8a79_1_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8" name="Google Shape;168;g22ce80b8a79_1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0" name="Google Shape;180;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22ce80b8a79_1_1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7" name="Google Shape;197;g22ce80b8a79_1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0" name="Google Shape;30;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6" name="Google Shape;36;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7" name="Google Shape;37;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4" name="Google Shape;44;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6" name="Google Shape;46;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sp>
      <p:sp>
        <p:nvSpPr>
          <p:cNvPr id="64" name="Google Shape;64;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hyperlink" Target="mailto:John@warriorsrestfoundation.org" TargetMode="External"/><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hyperlink" Target="mailto:Kathy@warriorsrestfoundation.org" TargetMode="External"/><Relationship Id="rId5" Type="http://schemas.openxmlformats.org/officeDocument/2006/relationships/hyperlink" Target="mailto:Gary@warriorsrestfoundation.org" TargetMode="External"/><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3"/>
          <p:cNvPicPr preferRelativeResize="0"/>
          <p:nvPr/>
        </p:nvPicPr>
        <p:blipFill rotWithShape="1">
          <a:blip r:embed="rId3">
            <a:alphaModFix/>
          </a:blip>
          <a:srcRect t="18381" b="44139"/>
          <a:stretch/>
        </p:blipFill>
        <p:spPr>
          <a:xfrm>
            <a:off x="0" y="0"/>
            <a:ext cx="18288000" cy="10287000"/>
          </a:xfrm>
          <a:prstGeom prst="rect">
            <a:avLst/>
          </a:prstGeom>
          <a:noFill/>
          <a:ln>
            <a:noFill/>
          </a:ln>
        </p:spPr>
      </p:pic>
      <p:sp>
        <p:nvSpPr>
          <p:cNvPr id="85" name="Google Shape;85;p13"/>
          <p:cNvSpPr txBox="1"/>
          <p:nvPr/>
        </p:nvSpPr>
        <p:spPr>
          <a:xfrm>
            <a:off x="0" y="3360823"/>
            <a:ext cx="18288000" cy="3622505"/>
          </a:xfrm>
          <a:prstGeom prst="rect">
            <a:avLst/>
          </a:prstGeom>
          <a:noFill/>
          <a:ln>
            <a:noFill/>
          </a:ln>
        </p:spPr>
        <p:txBody>
          <a:bodyPr spcFirstLastPara="1" wrap="square" lIns="0" tIns="0" rIns="0" bIns="0" anchor="t" anchorCtr="0">
            <a:spAutoFit/>
          </a:bodyPr>
          <a:lstStyle/>
          <a:p>
            <a:pPr marL="0" marR="0" lvl="0" indent="0" algn="ctr" rtl="0">
              <a:lnSpc>
                <a:spcPct val="114001"/>
              </a:lnSpc>
              <a:spcBef>
                <a:spcPts val="0"/>
              </a:spcBef>
              <a:spcAft>
                <a:spcPts val="0"/>
              </a:spcAft>
              <a:buClr>
                <a:srgbClr val="000000"/>
              </a:buClr>
              <a:buSzPts val="11199"/>
              <a:buFont typeface="Arial"/>
              <a:buNone/>
            </a:pPr>
            <a:r>
              <a:rPr lang="en-US" sz="11199" b="0" i="0" u="none" strike="noStrike" cap="none">
                <a:solidFill>
                  <a:srgbClr val="FFFFFF"/>
                </a:solidFill>
                <a:latin typeface="Raleway Black"/>
                <a:ea typeface="Raleway Black"/>
                <a:cs typeface="Raleway Black"/>
                <a:sym typeface="Raleway Black"/>
              </a:rPr>
              <a:t>HEALING BEGINS IN</a:t>
            </a:r>
            <a:endParaRPr sz="1400" b="0" i="0" u="none" strike="noStrike" cap="none">
              <a:solidFill>
                <a:srgbClr val="000000"/>
              </a:solidFill>
              <a:latin typeface="Arial"/>
              <a:ea typeface="Arial"/>
              <a:cs typeface="Arial"/>
              <a:sym typeface="Arial"/>
            </a:endParaRPr>
          </a:p>
          <a:p>
            <a:pPr marL="0" marR="0" lvl="0" indent="0" algn="ctr" rtl="0">
              <a:lnSpc>
                <a:spcPct val="200000"/>
              </a:lnSpc>
              <a:spcBef>
                <a:spcPts val="0"/>
              </a:spcBef>
              <a:spcAft>
                <a:spcPts val="0"/>
              </a:spcAft>
              <a:buClr>
                <a:srgbClr val="000000"/>
              </a:buClr>
              <a:buSzPts val="9968"/>
              <a:buFont typeface="Arial"/>
              <a:buNone/>
            </a:pPr>
            <a:r>
              <a:rPr lang="en-US" sz="9968" b="1" i="0" u="none" strike="noStrike" cap="none">
                <a:solidFill>
                  <a:srgbClr val="D4D5D7"/>
                </a:solidFill>
                <a:latin typeface="Antonio"/>
                <a:ea typeface="Antonio"/>
                <a:cs typeface="Antonio"/>
                <a:sym typeface="Antonio"/>
              </a:rPr>
              <a:t>COURAGEOUS CONVERSATIONS</a:t>
            </a:r>
            <a:endParaRPr sz="1400" b="0" i="0" u="none" strike="noStrike" cap="none">
              <a:solidFill>
                <a:srgbClr val="000000"/>
              </a:solidFill>
              <a:latin typeface="Arial"/>
              <a:ea typeface="Arial"/>
              <a:cs typeface="Arial"/>
              <a:sym typeface="Arial"/>
            </a:endParaRPr>
          </a:p>
        </p:txBody>
      </p:sp>
      <p:cxnSp>
        <p:nvCxnSpPr>
          <p:cNvPr id="86" name="Google Shape;86;p13"/>
          <p:cNvCxnSpPr/>
          <p:nvPr/>
        </p:nvCxnSpPr>
        <p:spPr>
          <a:xfrm>
            <a:off x="2400662" y="5091112"/>
            <a:ext cx="13552148" cy="0"/>
          </a:xfrm>
          <a:prstGeom prst="straightConnector1">
            <a:avLst/>
          </a:prstGeom>
          <a:noFill/>
          <a:ln w="104775" cap="flat" cmpd="sng">
            <a:solidFill>
              <a:srgbClr val="213F9A"/>
            </a:solidFill>
            <a:prstDash val="solid"/>
            <a:round/>
            <a:headEnd type="none" w="sm" len="sm"/>
            <a:tailEnd type="none" w="sm" len="sm"/>
          </a:ln>
        </p:spPr>
      </p:cxnSp>
      <p:pic>
        <p:nvPicPr>
          <p:cNvPr id="87" name="Google Shape;87;p13"/>
          <p:cNvPicPr preferRelativeResize="0"/>
          <p:nvPr/>
        </p:nvPicPr>
        <p:blipFill rotWithShape="1">
          <a:blip r:embed="rId4">
            <a:alphaModFix/>
          </a:blip>
          <a:srcRect t="9082"/>
          <a:stretch/>
        </p:blipFill>
        <p:spPr>
          <a:xfrm>
            <a:off x="2727301" y="2"/>
            <a:ext cx="3189883" cy="3114737"/>
          </a:xfrm>
          <a:prstGeom prst="rect">
            <a:avLst/>
          </a:prstGeom>
          <a:noFill/>
          <a:ln>
            <a:noFill/>
          </a:ln>
        </p:spPr>
      </p:pic>
      <p:pic>
        <p:nvPicPr>
          <p:cNvPr id="88" name="Google Shape;88;p13"/>
          <p:cNvPicPr preferRelativeResize="0"/>
          <p:nvPr/>
        </p:nvPicPr>
        <p:blipFill rotWithShape="1">
          <a:blip r:embed="rId5">
            <a:alphaModFix/>
          </a:blip>
          <a:srcRect l="33361" t="21543" r="6321" b="32745"/>
          <a:stretch/>
        </p:blipFill>
        <p:spPr>
          <a:xfrm>
            <a:off x="5917174" y="135189"/>
            <a:ext cx="6453660" cy="209612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10"/>
        <p:cNvGrpSpPr/>
        <p:nvPr/>
      </p:nvGrpSpPr>
      <p:grpSpPr>
        <a:xfrm>
          <a:off x="0" y="0"/>
          <a:ext cx="0" cy="0"/>
          <a:chOff x="0" y="0"/>
          <a:chExt cx="0" cy="0"/>
        </a:xfrm>
      </p:grpSpPr>
      <p:sp>
        <p:nvSpPr>
          <p:cNvPr id="211" name="Google Shape;211;p22"/>
          <p:cNvSpPr/>
          <p:nvPr/>
        </p:nvSpPr>
        <p:spPr>
          <a:xfrm>
            <a:off x="4654801" y="-325948"/>
            <a:ext cx="13949560" cy="11160091"/>
          </a:xfrm>
          <a:custGeom>
            <a:avLst/>
            <a:gdLst/>
            <a:ahLst/>
            <a:cxnLst/>
            <a:rect l="l" t="t" r="r" b="b"/>
            <a:pathLst>
              <a:path w="8340544" h="6672700" extrusionOk="0">
                <a:moveTo>
                  <a:pt x="8216084" y="6672700"/>
                </a:moveTo>
                <a:lnTo>
                  <a:pt x="124460" y="6672700"/>
                </a:lnTo>
                <a:cubicBezTo>
                  <a:pt x="55880" y="6672700"/>
                  <a:pt x="0" y="6616819"/>
                  <a:pt x="0" y="6548240"/>
                </a:cubicBezTo>
                <a:lnTo>
                  <a:pt x="0" y="124460"/>
                </a:lnTo>
                <a:cubicBezTo>
                  <a:pt x="0" y="55880"/>
                  <a:pt x="55880" y="0"/>
                  <a:pt x="124460" y="0"/>
                </a:cubicBezTo>
                <a:lnTo>
                  <a:pt x="8216085" y="0"/>
                </a:lnTo>
                <a:cubicBezTo>
                  <a:pt x="8284664" y="0"/>
                  <a:pt x="8340544" y="55880"/>
                  <a:pt x="8340544" y="124460"/>
                </a:cubicBezTo>
                <a:lnTo>
                  <a:pt x="8340544" y="6548240"/>
                </a:lnTo>
                <a:cubicBezTo>
                  <a:pt x="8340544" y="6616819"/>
                  <a:pt x="8284664" y="6672700"/>
                  <a:pt x="8216085" y="667270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12" name="Google Shape;212;p22"/>
          <p:cNvPicPr preferRelativeResize="0"/>
          <p:nvPr/>
        </p:nvPicPr>
        <p:blipFill rotWithShape="1">
          <a:blip r:embed="rId3">
            <a:alphaModFix amt="20000"/>
          </a:blip>
          <a:srcRect l="39438" r="277"/>
          <a:stretch/>
        </p:blipFill>
        <p:spPr>
          <a:xfrm>
            <a:off x="0" y="0"/>
            <a:ext cx="4654800" cy="10287000"/>
          </a:xfrm>
          <a:prstGeom prst="rect">
            <a:avLst/>
          </a:prstGeom>
          <a:noFill/>
          <a:ln>
            <a:noFill/>
          </a:ln>
        </p:spPr>
      </p:pic>
      <p:sp>
        <p:nvSpPr>
          <p:cNvPr id="213" name="Google Shape;213;p22"/>
          <p:cNvSpPr txBox="1"/>
          <p:nvPr/>
        </p:nvSpPr>
        <p:spPr>
          <a:xfrm>
            <a:off x="6702759" y="1660444"/>
            <a:ext cx="10413600" cy="21540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rgbClr val="000000"/>
              </a:buClr>
              <a:buSzPts val="2786"/>
              <a:buFont typeface="Arial"/>
              <a:buNone/>
            </a:pPr>
            <a:endParaRPr sz="1400" b="0" i="0" u="none" strike="noStrike" cap="none">
              <a:solidFill>
                <a:srgbClr val="000000"/>
              </a:solidFill>
              <a:latin typeface="Arial"/>
              <a:ea typeface="Arial"/>
              <a:cs typeface="Arial"/>
              <a:sym typeface="Arial"/>
            </a:endParaRPr>
          </a:p>
        </p:txBody>
      </p:sp>
      <p:sp>
        <p:nvSpPr>
          <p:cNvPr id="214" name="Google Shape;214;p22"/>
          <p:cNvSpPr txBox="1"/>
          <p:nvPr/>
        </p:nvSpPr>
        <p:spPr>
          <a:xfrm>
            <a:off x="2076700" y="781163"/>
            <a:ext cx="220500" cy="8943600"/>
          </a:xfrm>
          <a:prstGeom prst="rect">
            <a:avLst/>
          </a:prstGeom>
          <a:noFill/>
          <a:ln>
            <a:noFill/>
          </a:ln>
        </p:spPr>
        <p:txBody>
          <a:bodyPr spcFirstLastPara="1" wrap="square" lIns="0" tIns="0" rIns="0" bIns="0" anchor="t" anchorCtr="0">
            <a:noAutofit/>
          </a:bodyPr>
          <a:lstStyle/>
          <a:p>
            <a:pPr marL="0" marR="0" lvl="0" indent="0" algn="l" rtl="0">
              <a:lnSpc>
                <a:spcPct val="97999"/>
              </a:lnSpc>
              <a:spcBef>
                <a:spcPts val="0"/>
              </a:spcBef>
              <a:spcAft>
                <a:spcPts val="0"/>
              </a:spcAft>
              <a:buClr>
                <a:srgbClr val="000000"/>
              </a:buClr>
              <a:buSzPts val="5999"/>
              <a:buFont typeface="Arial"/>
              <a:buNone/>
            </a:pPr>
            <a:r>
              <a:rPr lang="en-US" sz="5100" b="1">
                <a:solidFill>
                  <a:srgbClr val="D4D5D7"/>
                </a:solidFill>
              </a:rPr>
              <a:t>SINCERITY</a:t>
            </a:r>
            <a:endParaRPr sz="5900" b="1" i="0" u="none" strike="noStrike" cap="none">
              <a:solidFill>
                <a:srgbClr val="D4D5D7"/>
              </a:solidFill>
            </a:endParaRPr>
          </a:p>
        </p:txBody>
      </p:sp>
      <p:sp>
        <p:nvSpPr>
          <p:cNvPr id="215" name="Google Shape;215;p22"/>
          <p:cNvSpPr txBox="1"/>
          <p:nvPr/>
        </p:nvSpPr>
        <p:spPr>
          <a:xfrm>
            <a:off x="6702759" y="762000"/>
            <a:ext cx="12881400" cy="215400"/>
          </a:xfrm>
          <a:prstGeom prst="rect">
            <a:avLst/>
          </a:prstGeom>
          <a:noFill/>
          <a:ln>
            <a:noFill/>
          </a:ln>
        </p:spPr>
        <p:txBody>
          <a:bodyPr spcFirstLastPara="1" wrap="square" lIns="0" tIns="0" rIns="0" bIns="0" anchor="t" anchorCtr="0">
            <a:spAutoFit/>
          </a:bodyPr>
          <a:lstStyle/>
          <a:p>
            <a:pPr marL="0" marR="0" lvl="0" indent="0" algn="l" rtl="0">
              <a:lnSpc>
                <a:spcPct val="140010"/>
              </a:lnSpc>
              <a:spcBef>
                <a:spcPts val="0"/>
              </a:spcBef>
              <a:spcAft>
                <a:spcPts val="0"/>
              </a:spcAft>
              <a:buClr>
                <a:srgbClr val="000000"/>
              </a:buClr>
              <a:buSzPts val="3999"/>
              <a:buFont typeface="Arial"/>
              <a:buNone/>
            </a:pPr>
            <a:endParaRPr sz="1400" b="0" i="0" u="none" strike="noStrike" cap="none">
              <a:solidFill>
                <a:srgbClr val="000000"/>
              </a:solidFill>
              <a:latin typeface="Arial"/>
              <a:ea typeface="Arial"/>
              <a:cs typeface="Arial"/>
              <a:sym typeface="Arial"/>
            </a:endParaRPr>
          </a:p>
        </p:txBody>
      </p:sp>
      <p:sp>
        <p:nvSpPr>
          <p:cNvPr id="216" name="Google Shape;216;p22"/>
          <p:cNvSpPr txBox="1"/>
          <p:nvPr/>
        </p:nvSpPr>
        <p:spPr>
          <a:xfrm>
            <a:off x="6702759" y="4453463"/>
            <a:ext cx="10413600" cy="21540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rgbClr val="000000"/>
              </a:buClr>
              <a:buSzPts val="2786"/>
              <a:buFont typeface="Arial"/>
              <a:buNone/>
            </a:pPr>
            <a:endParaRPr sz="1400" b="0" i="0" u="none" strike="noStrike" cap="none">
              <a:solidFill>
                <a:srgbClr val="000000"/>
              </a:solidFill>
              <a:latin typeface="Arial"/>
              <a:ea typeface="Arial"/>
              <a:cs typeface="Arial"/>
              <a:sym typeface="Arial"/>
            </a:endParaRPr>
          </a:p>
        </p:txBody>
      </p:sp>
      <p:sp>
        <p:nvSpPr>
          <p:cNvPr id="217" name="Google Shape;217;p22"/>
          <p:cNvSpPr txBox="1"/>
          <p:nvPr/>
        </p:nvSpPr>
        <p:spPr>
          <a:xfrm>
            <a:off x="6702759" y="3554938"/>
            <a:ext cx="12881400" cy="215400"/>
          </a:xfrm>
          <a:prstGeom prst="rect">
            <a:avLst/>
          </a:prstGeom>
          <a:noFill/>
          <a:ln>
            <a:noFill/>
          </a:ln>
        </p:spPr>
        <p:txBody>
          <a:bodyPr spcFirstLastPara="1" wrap="square" lIns="0" tIns="0" rIns="0" bIns="0" anchor="t" anchorCtr="0">
            <a:spAutoFit/>
          </a:bodyPr>
          <a:lstStyle/>
          <a:p>
            <a:pPr marL="0" marR="0" lvl="0" indent="0" algn="l" rtl="0">
              <a:lnSpc>
                <a:spcPct val="140010"/>
              </a:lnSpc>
              <a:spcBef>
                <a:spcPts val="0"/>
              </a:spcBef>
              <a:spcAft>
                <a:spcPts val="0"/>
              </a:spcAft>
              <a:buClr>
                <a:srgbClr val="000000"/>
              </a:buClr>
              <a:buSzPts val="3999"/>
              <a:buFont typeface="Arial"/>
              <a:buNone/>
            </a:pPr>
            <a:endParaRPr sz="1400" b="0" i="0" u="none" strike="noStrike" cap="none">
              <a:solidFill>
                <a:srgbClr val="000000"/>
              </a:solidFill>
              <a:latin typeface="Arial"/>
              <a:ea typeface="Arial"/>
              <a:cs typeface="Arial"/>
              <a:sym typeface="Arial"/>
            </a:endParaRPr>
          </a:p>
        </p:txBody>
      </p:sp>
      <p:sp>
        <p:nvSpPr>
          <p:cNvPr id="218" name="Google Shape;218;p22"/>
          <p:cNvSpPr txBox="1"/>
          <p:nvPr/>
        </p:nvSpPr>
        <p:spPr>
          <a:xfrm>
            <a:off x="6702759" y="7769861"/>
            <a:ext cx="10413600" cy="215400"/>
          </a:xfrm>
          <a:prstGeom prst="rect">
            <a:avLst/>
          </a:prstGeom>
          <a:noFill/>
          <a:ln>
            <a:noFill/>
          </a:ln>
        </p:spPr>
        <p:txBody>
          <a:bodyPr spcFirstLastPara="1" wrap="square" lIns="0" tIns="0" rIns="0" bIns="0" anchor="t" anchorCtr="0">
            <a:spAutoFit/>
          </a:bodyPr>
          <a:lstStyle/>
          <a:p>
            <a:pPr marL="914400" marR="0" lvl="0" indent="0" algn="l" rtl="0">
              <a:lnSpc>
                <a:spcPct val="15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 name="Google Shape;219;p22"/>
          <p:cNvSpPr txBox="1"/>
          <p:nvPr/>
        </p:nvSpPr>
        <p:spPr>
          <a:xfrm>
            <a:off x="6702759" y="6871336"/>
            <a:ext cx="12881400" cy="215400"/>
          </a:xfrm>
          <a:prstGeom prst="rect">
            <a:avLst/>
          </a:prstGeom>
          <a:noFill/>
          <a:ln>
            <a:noFill/>
          </a:ln>
        </p:spPr>
        <p:txBody>
          <a:bodyPr spcFirstLastPara="1" wrap="square" lIns="0" tIns="0" rIns="0" bIns="0" anchor="t" anchorCtr="0">
            <a:spAutoFit/>
          </a:bodyPr>
          <a:lstStyle/>
          <a:p>
            <a:pPr marL="0" marR="0" lvl="0" indent="0" algn="l" rtl="0">
              <a:lnSpc>
                <a:spcPct val="140010"/>
              </a:lnSpc>
              <a:spcBef>
                <a:spcPts val="0"/>
              </a:spcBef>
              <a:spcAft>
                <a:spcPts val="0"/>
              </a:spcAft>
              <a:buClr>
                <a:srgbClr val="000000"/>
              </a:buClr>
              <a:buSzPts val="3999"/>
              <a:buFont typeface="Arial"/>
              <a:buNone/>
            </a:pPr>
            <a:endParaRPr sz="1400" b="0" i="0" u="none" strike="noStrike" cap="none">
              <a:solidFill>
                <a:srgbClr val="000000"/>
              </a:solidFill>
              <a:latin typeface="Arial"/>
              <a:ea typeface="Arial"/>
              <a:cs typeface="Arial"/>
              <a:sym typeface="Arial"/>
            </a:endParaRPr>
          </a:p>
        </p:txBody>
      </p:sp>
      <p:sp>
        <p:nvSpPr>
          <p:cNvPr id="220" name="Google Shape;220;p22"/>
          <p:cNvSpPr txBox="1"/>
          <p:nvPr/>
        </p:nvSpPr>
        <p:spPr>
          <a:xfrm>
            <a:off x="6487175" y="866875"/>
            <a:ext cx="99690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600" b="1" i="1">
                <a:solidFill>
                  <a:srgbClr val="213F9A"/>
                </a:solidFill>
                <a:latin typeface="Calibri"/>
                <a:ea typeface="Calibri"/>
                <a:cs typeface="Calibri"/>
                <a:sym typeface="Calibri"/>
              </a:rPr>
              <a:t>Doing what is right with transparent motives. </a:t>
            </a:r>
            <a:endParaRPr sz="3100" b="1" i="1">
              <a:solidFill>
                <a:srgbClr val="213F9A"/>
              </a:solidFill>
              <a:latin typeface="Calibri"/>
              <a:ea typeface="Calibri"/>
              <a:cs typeface="Calibri"/>
              <a:sym typeface="Calibri"/>
            </a:endParaRPr>
          </a:p>
        </p:txBody>
      </p:sp>
      <p:sp>
        <p:nvSpPr>
          <p:cNvPr id="221" name="Google Shape;221;p22"/>
          <p:cNvSpPr txBox="1"/>
          <p:nvPr/>
        </p:nvSpPr>
        <p:spPr>
          <a:xfrm>
            <a:off x="6702750" y="2037150"/>
            <a:ext cx="8322000" cy="8148600"/>
          </a:xfrm>
          <a:prstGeom prst="rect">
            <a:avLst/>
          </a:prstGeom>
          <a:noFill/>
          <a:ln>
            <a:noFill/>
          </a:ln>
        </p:spPr>
        <p:txBody>
          <a:bodyPr spcFirstLastPara="1" wrap="square" lIns="91425" tIns="91425" rIns="91425" bIns="91425" anchor="t" anchorCtr="0">
            <a:noAutofit/>
          </a:bodyPr>
          <a:lstStyle/>
          <a:p>
            <a:pPr marL="457200" lvl="0" indent="-438150" algn="l" rtl="0">
              <a:spcBef>
                <a:spcPts val="0"/>
              </a:spcBef>
              <a:spcAft>
                <a:spcPts val="0"/>
              </a:spcAft>
              <a:buSzPts val="3300"/>
              <a:buFont typeface="Calibri"/>
              <a:buChar char="●"/>
            </a:pPr>
            <a:r>
              <a:rPr lang="en-US" sz="3300">
                <a:latin typeface="Calibri"/>
                <a:ea typeface="Calibri"/>
                <a:cs typeface="Calibri"/>
                <a:sym typeface="Calibri"/>
              </a:rPr>
              <a:t>Check your motives</a:t>
            </a:r>
            <a:endParaRPr sz="3300">
              <a:latin typeface="Calibri"/>
              <a:ea typeface="Calibri"/>
              <a:cs typeface="Calibri"/>
              <a:sym typeface="Calibri"/>
            </a:endParaRPr>
          </a:p>
          <a:p>
            <a:pPr marL="457200" lvl="0" indent="0" algn="l" rtl="0">
              <a:spcBef>
                <a:spcPts val="0"/>
              </a:spcBef>
              <a:spcAft>
                <a:spcPts val="0"/>
              </a:spcAft>
              <a:buNone/>
            </a:pPr>
            <a:endParaRPr sz="3300">
              <a:latin typeface="Calibri"/>
              <a:ea typeface="Calibri"/>
              <a:cs typeface="Calibri"/>
              <a:sym typeface="Calibri"/>
            </a:endParaRPr>
          </a:p>
          <a:p>
            <a:pPr marL="457200" lvl="0" indent="-438150" algn="l" rtl="0">
              <a:spcBef>
                <a:spcPts val="0"/>
              </a:spcBef>
              <a:spcAft>
                <a:spcPts val="0"/>
              </a:spcAft>
              <a:buSzPts val="3300"/>
              <a:buFont typeface="Calibri"/>
              <a:buChar char="●"/>
            </a:pPr>
            <a:r>
              <a:rPr lang="en-US" sz="3300">
                <a:latin typeface="Calibri"/>
                <a:ea typeface="Calibri"/>
                <a:cs typeface="Calibri"/>
                <a:sym typeface="Calibri"/>
              </a:rPr>
              <a:t>Be sure you share all important information</a:t>
            </a:r>
            <a:endParaRPr sz="3300">
              <a:latin typeface="Calibri"/>
              <a:ea typeface="Calibri"/>
              <a:cs typeface="Calibri"/>
              <a:sym typeface="Calibri"/>
            </a:endParaRPr>
          </a:p>
          <a:p>
            <a:pPr marL="457200" lvl="0" indent="0" algn="l" rtl="0">
              <a:spcBef>
                <a:spcPts val="0"/>
              </a:spcBef>
              <a:spcAft>
                <a:spcPts val="0"/>
              </a:spcAft>
              <a:buNone/>
            </a:pPr>
            <a:endParaRPr sz="3300">
              <a:latin typeface="Calibri"/>
              <a:ea typeface="Calibri"/>
              <a:cs typeface="Calibri"/>
              <a:sym typeface="Calibri"/>
            </a:endParaRPr>
          </a:p>
          <a:p>
            <a:pPr marL="457200" lvl="0" indent="-438150" algn="l" rtl="0">
              <a:spcBef>
                <a:spcPts val="0"/>
              </a:spcBef>
              <a:spcAft>
                <a:spcPts val="0"/>
              </a:spcAft>
              <a:buSzPts val="3300"/>
              <a:buFont typeface="Calibri"/>
              <a:buChar char="●"/>
            </a:pPr>
            <a:r>
              <a:rPr lang="en-US" sz="3300">
                <a:latin typeface="Calibri"/>
                <a:ea typeface="Calibri"/>
                <a:cs typeface="Calibri"/>
                <a:sym typeface="Calibri"/>
              </a:rPr>
              <a:t>Mean what you say and say what you mean</a:t>
            </a:r>
            <a:endParaRPr sz="3300">
              <a:latin typeface="Calibri"/>
              <a:ea typeface="Calibri"/>
              <a:cs typeface="Calibri"/>
              <a:sym typeface="Calibri"/>
            </a:endParaRPr>
          </a:p>
          <a:p>
            <a:pPr marL="457200" lvl="0" indent="0" algn="l" rtl="0">
              <a:spcBef>
                <a:spcPts val="0"/>
              </a:spcBef>
              <a:spcAft>
                <a:spcPts val="0"/>
              </a:spcAft>
              <a:buNone/>
            </a:pPr>
            <a:endParaRPr sz="3300">
              <a:latin typeface="Calibri"/>
              <a:ea typeface="Calibri"/>
              <a:cs typeface="Calibri"/>
              <a:sym typeface="Calibri"/>
            </a:endParaRPr>
          </a:p>
          <a:p>
            <a:pPr marL="457200" lvl="0" indent="-438150" algn="l" rtl="0">
              <a:spcBef>
                <a:spcPts val="0"/>
              </a:spcBef>
              <a:spcAft>
                <a:spcPts val="0"/>
              </a:spcAft>
              <a:buSzPts val="3300"/>
              <a:buFont typeface="Calibri"/>
              <a:buChar char="●"/>
            </a:pPr>
            <a:r>
              <a:rPr lang="en-US" sz="3300">
                <a:latin typeface="Calibri"/>
                <a:ea typeface="Calibri"/>
                <a:cs typeface="Calibri"/>
                <a:sym typeface="Calibri"/>
              </a:rPr>
              <a:t>Be consistent. </a:t>
            </a:r>
            <a:endParaRPr sz="3300">
              <a:latin typeface="Calibri"/>
              <a:ea typeface="Calibri"/>
              <a:cs typeface="Calibri"/>
              <a:sym typeface="Calibri"/>
            </a:endParaRPr>
          </a:p>
          <a:p>
            <a:pPr marL="457200" lvl="0" indent="0" algn="l" rtl="0">
              <a:spcBef>
                <a:spcPts val="0"/>
              </a:spcBef>
              <a:spcAft>
                <a:spcPts val="0"/>
              </a:spcAft>
              <a:buNone/>
            </a:pPr>
            <a:endParaRPr sz="3300">
              <a:latin typeface="Calibri"/>
              <a:ea typeface="Calibri"/>
              <a:cs typeface="Calibri"/>
              <a:sym typeface="Calibri"/>
            </a:endParaRPr>
          </a:p>
          <a:p>
            <a:pPr marL="457200" lvl="0" indent="-438150" algn="l" rtl="0">
              <a:spcBef>
                <a:spcPts val="0"/>
              </a:spcBef>
              <a:spcAft>
                <a:spcPts val="0"/>
              </a:spcAft>
              <a:buSzPts val="3300"/>
              <a:buFont typeface="Calibri"/>
              <a:buChar char="●"/>
            </a:pPr>
            <a:r>
              <a:rPr lang="en-US" sz="3300">
                <a:latin typeface="Calibri"/>
                <a:ea typeface="Calibri"/>
                <a:cs typeface="Calibri"/>
                <a:sym typeface="Calibri"/>
              </a:rPr>
              <a:t>Be open and honest</a:t>
            </a:r>
            <a:endParaRPr sz="3300">
              <a:latin typeface="Calibri"/>
              <a:ea typeface="Calibri"/>
              <a:cs typeface="Calibri"/>
              <a:sym typeface="Calibri"/>
            </a:endParaRPr>
          </a:p>
          <a:p>
            <a:pPr marL="457200" lvl="0" indent="0" algn="l" rtl="0">
              <a:spcBef>
                <a:spcPts val="0"/>
              </a:spcBef>
              <a:spcAft>
                <a:spcPts val="0"/>
              </a:spcAft>
              <a:buNone/>
            </a:pPr>
            <a:endParaRPr sz="3300">
              <a:latin typeface="Calibri"/>
              <a:ea typeface="Calibri"/>
              <a:cs typeface="Calibri"/>
              <a:sym typeface="Calibri"/>
            </a:endParaRPr>
          </a:p>
          <a:p>
            <a:pPr marL="457200" lvl="0" indent="0" algn="l" rtl="0">
              <a:spcBef>
                <a:spcPts val="0"/>
              </a:spcBef>
              <a:spcAft>
                <a:spcPts val="0"/>
              </a:spcAft>
              <a:buNone/>
            </a:pPr>
            <a:endParaRPr sz="3300">
              <a:latin typeface="Calibri"/>
              <a:ea typeface="Calibri"/>
              <a:cs typeface="Calibri"/>
              <a:sym typeface="Calibri"/>
            </a:endParaRPr>
          </a:p>
        </p:txBody>
      </p:sp>
      <p:sp>
        <p:nvSpPr>
          <p:cNvPr id="222" name="Google Shape;222;p22"/>
          <p:cNvSpPr txBox="1"/>
          <p:nvPr/>
        </p:nvSpPr>
        <p:spPr>
          <a:xfrm>
            <a:off x="16889750" y="9694625"/>
            <a:ext cx="1430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pic>
        <p:nvPicPr>
          <p:cNvPr id="223" name="Google Shape;223;p22"/>
          <p:cNvPicPr preferRelativeResize="0"/>
          <p:nvPr/>
        </p:nvPicPr>
        <p:blipFill rotWithShape="1">
          <a:blip r:embed="rId4">
            <a:alphaModFix/>
          </a:blip>
          <a:srcRect/>
          <a:stretch/>
        </p:blipFill>
        <p:spPr>
          <a:xfrm>
            <a:off x="14032350" y="8783771"/>
            <a:ext cx="4571999" cy="173440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28" name="Google Shape;228;p23"/>
          <p:cNvPicPr preferRelativeResize="0"/>
          <p:nvPr/>
        </p:nvPicPr>
        <p:blipFill rotWithShape="1">
          <a:blip r:embed="rId3">
            <a:alphaModFix/>
          </a:blip>
          <a:srcRect t="7705" b="7705"/>
          <a:stretch/>
        </p:blipFill>
        <p:spPr>
          <a:xfrm>
            <a:off x="0" y="0"/>
            <a:ext cx="18287997" cy="10287001"/>
          </a:xfrm>
          <a:prstGeom prst="rect">
            <a:avLst/>
          </a:prstGeom>
          <a:noFill/>
          <a:ln>
            <a:noFill/>
          </a:ln>
        </p:spPr>
      </p:pic>
      <p:sp>
        <p:nvSpPr>
          <p:cNvPr id="229" name="Google Shape;229;p23"/>
          <p:cNvSpPr txBox="1"/>
          <p:nvPr/>
        </p:nvSpPr>
        <p:spPr>
          <a:xfrm>
            <a:off x="2539204" y="6647607"/>
            <a:ext cx="13209600" cy="215400"/>
          </a:xfrm>
          <a:prstGeom prst="rect">
            <a:avLst/>
          </a:prstGeom>
          <a:noFill/>
          <a:ln>
            <a:noFill/>
          </a:ln>
        </p:spPr>
        <p:txBody>
          <a:bodyPr spcFirstLastPara="1" wrap="square" lIns="0" tIns="0" rIns="0" bIns="0" anchor="t" anchorCtr="0">
            <a:spAutoFit/>
          </a:bodyPr>
          <a:lstStyle/>
          <a:p>
            <a:pPr marL="0" marR="0" lvl="0" indent="0" algn="ctr" rtl="0">
              <a:lnSpc>
                <a:spcPct val="150017"/>
              </a:lnSpc>
              <a:spcBef>
                <a:spcPts val="0"/>
              </a:spcBef>
              <a:spcAft>
                <a:spcPts val="0"/>
              </a:spcAft>
              <a:buClr>
                <a:srgbClr val="000000"/>
              </a:buClr>
              <a:buSzPts val="2799"/>
              <a:buFont typeface="Arial"/>
              <a:buNone/>
            </a:pPr>
            <a:endParaRPr sz="1400" b="0" i="0" u="none" strike="noStrike" cap="none">
              <a:solidFill>
                <a:srgbClr val="000000"/>
              </a:solidFill>
              <a:latin typeface="Arial"/>
              <a:ea typeface="Arial"/>
              <a:cs typeface="Arial"/>
              <a:sym typeface="Arial"/>
            </a:endParaRPr>
          </a:p>
        </p:txBody>
      </p:sp>
      <p:sp>
        <p:nvSpPr>
          <p:cNvPr id="230" name="Google Shape;230;p23"/>
          <p:cNvSpPr txBox="1"/>
          <p:nvPr/>
        </p:nvSpPr>
        <p:spPr>
          <a:xfrm>
            <a:off x="3373982" y="2326108"/>
            <a:ext cx="11540100" cy="215400"/>
          </a:xfrm>
          <a:prstGeom prst="rect">
            <a:avLst/>
          </a:prstGeom>
          <a:noFill/>
          <a:ln>
            <a:noFill/>
          </a:ln>
        </p:spPr>
        <p:txBody>
          <a:bodyPr spcFirstLastPara="1" wrap="square" lIns="0" tIns="0" rIns="0" bIns="0" anchor="t" anchorCtr="0">
            <a:spAutoFit/>
          </a:bodyPr>
          <a:lstStyle/>
          <a:p>
            <a:pPr marL="0" marR="0" lvl="0" indent="0" algn="ctr" rtl="0">
              <a:lnSpc>
                <a:spcPct val="131003"/>
              </a:lnSpc>
              <a:spcBef>
                <a:spcPts val="0"/>
              </a:spcBef>
              <a:spcAft>
                <a:spcPts val="0"/>
              </a:spcAft>
              <a:buClr>
                <a:srgbClr val="000000"/>
              </a:buClr>
              <a:buSzPts val="9428"/>
              <a:buFont typeface="Arial"/>
              <a:buNone/>
            </a:pPr>
            <a:endParaRPr sz="1400" b="0" i="0" u="none" strike="noStrike" cap="none">
              <a:solidFill>
                <a:srgbClr val="000000"/>
              </a:solidFill>
              <a:latin typeface="Arial"/>
              <a:ea typeface="Arial"/>
              <a:cs typeface="Arial"/>
              <a:sym typeface="Arial"/>
            </a:endParaRPr>
          </a:p>
        </p:txBody>
      </p:sp>
      <p:sp>
        <p:nvSpPr>
          <p:cNvPr id="231" name="Google Shape;231;p23"/>
          <p:cNvSpPr txBox="1"/>
          <p:nvPr/>
        </p:nvSpPr>
        <p:spPr>
          <a:xfrm>
            <a:off x="-1588263" y="1558574"/>
            <a:ext cx="18288000" cy="215400"/>
          </a:xfrm>
          <a:prstGeom prst="rect">
            <a:avLst/>
          </a:prstGeom>
          <a:noFill/>
          <a:ln>
            <a:noFill/>
          </a:ln>
        </p:spPr>
        <p:txBody>
          <a:bodyPr spcFirstLastPara="1" wrap="square" lIns="0" tIns="0" rIns="0" bIns="0" anchor="t" anchorCtr="0">
            <a:spAutoFit/>
          </a:bodyPr>
          <a:lstStyle/>
          <a:p>
            <a:pPr marL="0" marR="0" lvl="0" indent="0" algn="ctr" rtl="0">
              <a:lnSpc>
                <a:spcPct val="113969"/>
              </a:lnSpc>
              <a:spcBef>
                <a:spcPts val="0"/>
              </a:spcBef>
              <a:spcAft>
                <a:spcPts val="0"/>
              </a:spcAft>
              <a:buClr>
                <a:srgbClr val="000000"/>
              </a:buClr>
              <a:buSzPts val="3300"/>
              <a:buFont typeface="Arial"/>
              <a:buNone/>
            </a:pPr>
            <a:endParaRPr sz="1400" b="0" i="0" u="none" strike="noStrike" cap="none">
              <a:solidFill>
                <a:srgbClr val="000000"/>
              </a:solidFill>
              <a:latin typeface="Arial"/>
              <a:ea typeface="Arial"/>
              <a:cs typeface="Arial"/>
              <a:sym typeface="Arial"/>
            </a:endParaRPr>
          </a:p>
        </p:txBody>
      </p:sp>
      <p:pic>
        <p:nvPicPr>
          <p:cNvPr id="232" name="Google Shape;232;p23"/>
          <p:cNvPicPr preferRelativeResize="0"/>
          <p:nvPr/>
        </p:nvPicPr>
        <p:blipFill>
          <a:blip r:embed="rId4">
            <a:alphaModFix/>
          </a:blip>
          <a:stretch>
            <a:fillRect/>
          </a:stretch>
        </p:blipFill>
        <p:spPr>
          <a:xfrm>
            <a:off x="0" y="8192025"/>
            <a:ext cx="5418025" cy="2094976"/>
          </a:xfrm>
          <a:prstGeom prst="rect">
            <a:avLst/>
          </a:prstGeom>
          <a:noFill/>
          <a:ln>
            <a:noFill/>
          </a:ln>
        </p:spPr>
      </p:pic>
      <p:sp>
        <p:nvSpPr>
          <p:cNvPr id="233" name="Google Shape;233;p23"/>
          <p:cNvSpPr txBox="1"/>
          <p:nvPr/>
        </p:nvSpPr>
        <p:spPr>
          <a:xfrm>
            <a:off x="4983000" y="758175"/>
            <a:ext cx="8322000" cy="1092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5900">
                <a:solidFill>
                  <a:srgbClr val="D4D5D7"/>
                </a:solidFill>
                <a:latin typeface="Calibri"/>
                <a:ea typeface="Calibri"/>
                <a:cs typeface="Calibri"/>
                <a:sym typeface="Calibri"/>
              </a:rPr>
              <a:t>HONESTY</a:t>
            </a:r>
            <a:endParaRPr sz="5900">
              <a:solidFill>
                <a:srgbClr val="D4D5D7"/>
              </a:solidFill>
              <a:latin typeface="Calibri"/>
              <a:ea typeface="Calibri"/>
              <a:cs typeface="Calibri"/>
              <a:sym typeface="Calibri"/>
            </a:endParaRPr>
          </a:p>
        </p:txBody>
      </p:sp>
      <p:sp>
        <p:nvSpPr>
          <p:cNvPr id="234" name="Google Shape;234;p23"/>
          <p:cNvSpPr txBox="1"/>
          <p:nvPr/>
        </p:nvSpPr>
        <p:spPr>
          <a:xfrm>
            <a:off x="4319100" y="1851075"/>
            <a:ext cx="96498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600" i="1">
                <a:solidFill>
                  <a:srgbClr val="D4D5D7"/>
                </a:solidFill>
                <a:latin typeface="Calibri"/>
                <a:ea typeface="Calibri"/>
                <a:cs typeface="Calibri"/>
                <a:sym typeface="Calibri"/>
              </a:rPr>
              <a:t>Being truthful in what  you say and do.</a:t>
            </a:r>
            <a:endParaRPr sz="3600" i="1">
              <a:solidFill>
                <a:srgbClr val="D4D5D7"/>
              </a:solidFill>
              <a:latin typeface="Calibri"/>
              <a:ea typeface="Calibri"/>
              <a:cs typeface="Calibri"/>
              <a:sym typeface="Calibri"/>
            </a:endParaRPr>
          </a:p>
        </p:txBody>
      </p:sp>
      <p:sp>
        <p:nvSpPr>
          <p:cNvPr id="235" name="Google Shape;235;p23"/>
          <p:cNvSpPr txBox="1"/>
          <p:nvPr/>
        </p:nvSpPr>
        <p:spPr>
          <a:xfrm>
            <a:off x="2634925" y="3333950"/>
            <a:ext cx="13018200" cy="3648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4500">
                <a:solidFill>
                  <a:srgbClr val="D4D5D7"/>
                </a:solidFill>
                <a:latin typeface="Calibri"/>
                <a:ea typeface="Calibri"/>
                <a:cs typeface="Calibri"/>
                <a:sym typeface="Calibri"/>
              </a:rPr>
              <a:t>Why is a reputation for not exaggerating important to developing trust?</a:t>
            </a:r>
            <a:endParaRPr sz="4500">
              <a:solidFill>
                <a:srgbClr val="D4D5D7"/>
              </a:solidFill>
              <a:latin typeface="Calibri"/>
              <a:ea typeface="Calibri"/>
              <a:cs typeface="Calibri"/>
              <a:sym typeface="Calibri"/>
            </a:endParaRPr>
          </a:p>
          <a:p>
            <a:pPr marL="0" lvl="0" indent="0" algn="ctr" rtl="0">
              <a:spcBef>
                <a:spcPts val="0"/>
              </a:spcBef>
              <a:spcAft>
                <a:spcPts val="0"/>
              </a:spcAft>
              <a:buNone/>
            </a:pPr>
            <a:endParaRPr sz="4500">
              <a:solidFill>
                <a:srgbClr val="D4D5D7"/>
              </a:solidFill>
              <a:latin typeface="Calibri"/>
              <a:ea typeface="Calibri"/>
              <a:cs typeface="Calibri"/>
              <a:sym typeface="Calibri"/>
            </a:endParaRPr>
          </a:p>
          <a:p>
            <a:pPr marL="0" lvl="0" indent="0" algn="ctr" rtl="0">
              <a:spcBef>
                <a:spcPts val="0"/>
              </a:spcBef>
              <a:spcAft>
                <a:spcPts val="0"/>
              </a:spcAft>
              <a:buNone/>
            </a:pPr>
            <a:r>
              <a:rPr lang="en-US" sz="4500">
                <a:solidFill>
                  <a:srgbClr val="D4D5D7"/>
                </a:solidFill>
                <a:latin typeface="Calibri"/>
                <a:ea typeface="Calibri"/>
                <a:cs typeface="Calibri"/>
                <a:sym typeface="Calibri"/>
              </a:rPr>
              <a:t>How can a person demonstrate honesty in your department?</a:t>
            </a:r>
            <a:endParaRPr sz="4500">
              <a:solidFill>
                <a:srgbClr val="D4D5D7"/>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39"/>
        <p:cNvGrpSpPr/>
        <p:nvPr/>
      </p:nvGrpSpPr>
      <p:grpSpPr>
        <a:xfrm>
          <a:off x="0" y="0"/>
          <a:ext cx="0" cy="0"/>
          <a:chOff x="0" y="0"/>
          <a:chExt cx="0" cy="0"/>
        </a:xfrm>
      </p:grpSpPr>
      <p:sp>
        <p:nvSpPr>
          <p:cNvPr id="240" name="Google Shape;240;p24"/>
          <p:cNvSpPr/>
          <p:nvPr/>
        </p:nvSpPr>
        <p:spPr>
          <a:xfrm>
            <a:off x="4654801" y="-325948"/>
            <a:ext cx="13949560" cy="11160091"/>
          </a:xfrm>
          <a:custGeom>
            <a:avLst/>
            <a:gdLst/>
            <a:ahLst/>
            <a:cxnLst/>
            <a:rect l="l" t="t" r="r" b="b"/>
            <a:pathLst>
              <a:path w="8340544" h="6672700" extrusionOk="0">
                <a:moveTo>
                  <a:pt x="8216084" y="6672700"/>
                </a:moveTo>
                <a:lnTo>
                  <a:pt x="124460" y="6672700"/>
                </a:lnTo>
                <a:cubicBezTo>
                  <a:pt x="55880" y="6672700"/>
                  <a:pt x="0" y="6616819"/>
                  <a:pt x="0" y="6548240"/>
                </a:cubicBezTo>
                <a:lnTo>
                  <a:pt x="0" y="124460"/>
                </a:lnTo>
                <a:cubicBezTo>
                  <a:pt x="0" y="55880"/>
                  <a:pt x="55880" y="0"/>
                  <a:pt x="124460" y="0"/>
                </a:cubicBezTo>
                <a:lnTo>
                  <a:pt x="8216085" y="0"/>
                </a:lnTo>
                <a:cubicBezTo>
                  <a:pt x="8284664" y="0"/>
                  <a:pt x="8340544" y="55880"/>
                  <a:pt x="8340544" y="124460"/>
                </a:cubicBezTo>
                <a:lnTo>
                  <a:pt x="8340544" y="6548240"/>
                </a:lnTo>
                <a:cubicBezTo>
                  <a:pt x="8340544" y="6616819"/>
                  <a:pt x="8284664" y="6672700"/>
                  <a:pt x="8216085" y="667270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41" name="Google Shape;241;p24"/>
          <p:cNvPicPr preferRelativeResize="0"/>
          <p:nvPr/>
        </p:nvPicPr>
        <p:blipFill rotWithShape="1">
          <a:blip r:embed="rId3">
            <a:alphaModFix amt="20000"/>
          </a:blip>
          <a:srcRect l="39438" r="277"/>
          <a:stretch/>
        </p:blipFill>
        <p:spPr>
          <a:xfrm>
            <a:off x="0" y="0"/>
            <a:ext cx="4654800" cy="10287000"/>
          </a:xfrm>
          <a:prstGeom prst="rect">
            <a:avLst/>
          </a:prstGeom>
          <a:noFill/>
          <a:ln>
            <a:noFill/>
          </a:ln>
        </p:spPr>
      </p:pic>
      <p:sp>
        <p:nvSpPr>
          <p:cNvPr id="242" name="Google Shape;242;p24"/>
          <p:cNvSpPr txBox="1"/>
          <p:nvPr/>
        </p:nvSpPr>
        <p:spPr>
          <a:xfrm>
            <a:off x="6702759" y="1660444"/>
            <a:ext cx="10413600" cy="21540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rgbClr val="000000"/>
              </a:buClr>
              <a:buSzPts val="2786"/>
              <a:buFont typeface="Arial"/>
              <a:buNone/>
            </a:pPr>
            <a:endParaRPr sz="1400" b="0" i="0" u="none" strike="noStrike" cap="none">
              <a:solidFill>
                <a:srgbClr val="000000"/>
              </a:solidFill>
              <a:latin typeface="Arial"/>
              <a:ea typeface="Arial"/>
              <a:cs typeface="Arial"/>
              <a:sym typeface="Arial"/>
            </a:endParaRPr>
          </a:p>
        </p:txBody>
      </p:sp>
      <p:sp>
        <p:nvSpPr>
          <p:cNvPr id="243" name="Google Shape;243;p24"/>
          <p:cNvSpPr txBox="1"/>
          <p:nvPr/>
        </p:nvSpPr>
        <p:spPr>
          <a:xfrm>
            <a:off x="2076700" y="781163"/>
            <a:ext cx="220500" cy="8943600"/>
          </a:xfrm>
          <a:prstGeom prst="rect">
            <a:avLst/>
          </a:prstGeom>
          <a:noFill/>
          <a:ln>
            <a:noFill/>
          </a:ln>
        </p:spPr>
        <p:txBody>
          <a:bodyPr spcFirstLastPara="1" wrap="square" lIns="0" tIns="0" rIns="0" bIns="0" anchor="t" anchorCtr="0">
            <a:noAutofit/>
          </a:bodyPr>
          <a:lstStyle/>
          <a:p>
            <a:pPr marL="0" marR="0" lvl="0" indent="0" algn="l" rtl="0">
              <a:lnSpc>
                <a:spcPct val="97999"/>
              </a:lnSpc>
              <a:spcBef>
                <a:spcPts val="0"/>
              </a:spcBef>
              <a:spcAft>
                <a:spcPts val="0"/>
              </a:spcAft>
              <a:buClr>
                <a:srgbClr val="000000"/>
              </a:buClr>
              <a:buSzPts val="5999"/>
              <a:buFont typeface="Arial"/>
              <a:buNone/>
            </a:pPr>
            <a:r>
              <a:rPr lang="en-US" sz="5600" b="1">
                <a:solidFill>
                  <a:srgbClr val="D4D5D7"/>
                </a:solidFill>
              </a:rPr>
              <a:t>HONESTY</a:t>
            </a:r>
            <a:endParaRPr sz="6400" b="1" i="0" u="none" strike="noStrike" cap="none">
              <a:solidFill>
                <a:srgbClr val="D4D5D7"/>
              </a:solidFill>
            </a:endParaRPr>
          </a:p>
        </p:txBody>
      </p:sp>
      <p:sp>
        <p:nvSpPr>
          <p:cNvPr id="244" name="Google Shape;244;p24"/>
          <p:cNvSpPr txBox="1"/>
          <p:nvPr/>
        </p:nvSpPr>
        <p:spPr>
          <a:xfrm>
            <a:off x="6702759" y="762000"/>
            <a:ext cx="12881400" cy="215400"/>
          </a:xfrm>
          <a:prstGeom prst="rect">
            <a:avLst/>
          </a:prstGeom>
          <a:noFill/>
          <a:ln>
            <a:noFill/>
          </a:ln>
        </p:spPr>
        <p:txBody>
          <a:bodyPr spcFirstLastPara="1" wrap="square" lIns="0" tIns="0" rIns="0" bIns="0" anchor="t" anchorCtr="0">
            <a:spAutoFit/>
          </a:bodyPr>
          <a:lstStyle/>
          <a:p>
            <a:pPr marL="0" marR="0" lvl="0" indent="0" algn="l" rtl="0">
              <a:lnSpc>
                <a:spcPct val="140010"/>
              </a:lnSpc>
              <a:spcBef>
                <a:spcPts val="0"/>
              </a:spcBef>
              <a:spcAft>
                <a:spcPts val="0"/>
              </a:spcAft>
              <a:buClr>
                <a:srgbClr val="000000"/>
              </a:buClr>
              <a:buSzPts val="3999"/>
              <a:buFont typeface="Arial"/>
              <a:buNone/>
            </a:pPr>
            <a:endParaRPr sz="1400" b="0" i="0" u="none" strike="noStrike" cap="none">
              <a:solidFill>
                <a:srgbClr val="000000"/>
              </a:solidFill>
              <a:latin typeface="Arial"/>
              <a:ea typeface="Arial"/>
              <a:cs typeface="Arial"/>
              <a:sym typeface="Arial"/>
            </a:endParaRPr>
          </a:p>
        </p:txBody>
      </p:sp>
      <p:sp>
        <p:nvSpPr>
          <p:cNvPr id="245" name="Google Shape;245;p24"/>
          <p:cNvSpPr txBox="1"/>
          <p:nvPr/>
        </p:nvSpPr>
        <p:spPr>
          <a:xfrm>
            <a:off x="6702759" y="4453463"/>
            <a:ext cx="10413600" cy="21540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rgbClr val="000000"/>
              </a:buClr>
              <a:buSzPts val="2786"/>
              <a:buFont typeface="Arial"/>
              <a:buNone/>
            </a:pPr>
            <a:endParaRPr sz="1400" b="0" i="0" u="none" strike="noStrike" cap="none">
              <a:solidFill>
                <a:srgbClr val="000000"/>
              </a:solidFill>
              <a:latin typeface="Arial"/>
              <a:ea typeface="Arial"/>
              <a:cs typeface="Arial"/>
              <a:sym typeface="Arial"/>
            </a:endParaRPr>
          </a:p>
        </p:txBody>
      </p:sp>
      <p:sp>
        <p:nvSpPr>
          <p:cNvPr id="246" name="Google Shape;246;p24"/>
          <p:cNvSpPr txBox="1"/>
          <p:nvPr/>
        </p:nvSpPr>
        <p:spPr>
          <a:xfrm>
            <a:off x="6702759" y="3554938"/>
            <a:ext cx="12881400" cy="215400"/>
          </a:xfrm>
          <a:prstGeom prst="rect">
            <a:avLst/>
          </a:prstGeom>
          <a:noFill/>
          <a:ln>
            <a:noFill/>
          </a:ln>
        </p:spPr>
        <p:txBody>
          <a:bodyPr spcFirstLastPara="1" wrap="square" lIns="0" tIns="0" rIns="0" bIns="0" anchor="t" anchorCtr="0">
            <a:spAutoFit/>
          </a:bodyPr>
          <a:lstStyle/>
          <a:p>
            <a:pPr marL="0" marR="0" lvl="0" indent="0" algn="l" rtl="0">
              <a:lnSpc>
                <a:spcPct val="140010"/>
              </a:lnSpc>
              <a:spcBef>
                <a:spcPts val="0"/>
              </a:spcBef>
              <a:spcAft>
                <a:spcPts val="0"/>
              </a:spcAft>
              <a:buClr>
                <a:srgbClr val="000000"/>
              </a:buClr>
              <a:buSzPts val="3999"/>
              <a:buFont typeface="Arial"/>
              <a:buNone/>
            </a:pPr>
            <a:endParaRPr sz="1400" b="0" i="0" u="none" strike="noStrike" cap="none">
              <a:solidFill>
                <a:srgbClr val="000000"/>
              </a:solidFill>
              <a:latin typeface="Arial"/>
              <a:ea typeface="Arial"/>
              <a:cs typeface="Arial"/>
              <a:sym typeface="Arial"/>
            </a:endParaRPr>
          </a:p>
        </p:txBody>
      </p:sp>
      <p:sp>
        <p:nvSpPr>
          <p:cNvPr id="247" name="Google Shape;247;p24"/>
          <p:cNvSpPr txBox="1"/>
          <p:nvPr/>
        </p:nvSpPr>
        <p:spPr>
          <a:xfrm>
            <a:off x="6702759" y="7769861"/>
            <a:ext cx="10413600" cy="215400"/>
          </a:xfrm>
          <a:prstGeom prst="rect">
            <a:avLst/>
          </a:prstGeom>
          <a:noFill/>
          <a:ln>
            <a:noFill/>
          </a:ln>
        </p:spPr>
        <p:txBody>
          <a:bodyPr spcFirstLastPara="1" wrap="square" lIns="0" tIns="0" rIns="0" bIns="0" anchor="t" anchorCtr="0">
            <a:spAutoFit/>
          </a:bodyPr>
          <a:lstStyle/>
          <a:p>
            <a:pPr marL="914400" marR="0" lvl="0" indent="0" algn="l" rtl="0">
              <a:lnSpc>
                <a:spcPct val="15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8" name="Google Shape;248;p24"/>
          <p:cNvSpPr txBox="1"/>
          <p:nvPr/>
        </p:nvSpPr>
        <p:spPr>
          <a:xfrm>
            <a:off x="6702759" y="6871336"/>
            <a:ext cx="12881400" cy="215400"/>
          </a:xfrm>
          <a:prstGeom prst="rect">
            <a:avLst/>
          </a:prstGeom>
          <a:noFill/>
          <a:ln>
            <a:noFill/>
          </a:ln>
        </p:spPr>
        <p:txBody>
          <a:bodyPr spcFirstLastPara="1" wrap="square" lIns="0" tIns="0" rIns="0" bIns="0" anchor="t" anchorCtr="0">
            <a:spAutoFit/>
          </a:bodyPr>
          <a:lstStyle/>
          <a:p>
            <a:pPr marL="0" marR="0" lvl="0" indent="0" algn="l" rtl="0">
              <a:lnSpc>
                <a:spcPct val="140010"/>
              </a:lnSpc>
              <a:spcBef>
                <a:spcPts val="0"/>
              </a:spcBef>
              <a:spcAft>
                <a:spcPts val="0"/>
              </a:spcAft>
              <a:buClr>
                <a:srgbClr val="000000"/>
              </a:buClr>
              <a:buSzPts val="3999"/>
              <a:buFont typeface="Arial"/>
              <a:buNone/>
            </a:pPr>
            <a:endParaRPr sz="1400" b="0" i="0" u="none" strike="noStrike" cap="none">
              <a:solidFill>
                <a:srgbClr val="000000"/>
              </a:solidFill>
              <a:latin typeface="Arial"/>
              <a:ea typeface="Arial"/>
              <a:cs typeface="Arial"/>
              <a:sym typeface="Arial"/>
            </a:endParaRPr>
          </a:p>
        </p:txBody>
      </p:sp>
      <p:sp>
        <p:nvSpPr>
          <p:cNvPr id="249" name="Google Shape;249;p24"/>
          <p:cNvSpPr txBox="1"/>
          <p:nvPr/>
        </p:nvSpPr>
        <p:spPr>
          <a:xfrm>
            <a:off x="6487175" y="866875"/>
            <a:ext cx="99690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600" b="1" i="1">
                <a:solidFill>
                  <a:srgbClr val="213F9A"/>
                </a:solidFill>
                <a:latin typeface="Calibri"/>
                <a:ea typeface="Calibri"/>
                <a:cs typeface="Calibri"/>
                <a:sym typeface="Calibri"/>
              </a:rPr>
              <a:t>Being truthful in what I say and do.</a:t>
            </a:r>
            <a:endParaRPr sz="3100" b="1" i="1">
              <a:solidFill>
                <a:srgbClr val="213F9A"/>
              </a:solidFill>
              <a:latin typeface="Calibri"/>
              <a:ea typeface="Calibri"/>
              <a:cs typeface="Calibri"/>
              <a:sym typeface="Calibri"/>
            </a:endParaRPr>
          </a:p>
        </p:txBody>
      </p:sp>
      <p:sp>
        <p:nvSpPr>
          <p:cNvPr id="250" name="Google Shape;250;p24"/>
          <p:cNvSpPr txBox="1"/>
          <p:nvPr/>
        </p:nvSpPr>
        <p:spPr>
          <a:xfrm>
            <a:off x="6702750" y="2037150"/>
            <a:ext cx="8322000" cy="8148600"/>
          </a:xfrm>
          <a:prstGeom prst="rect">
            <a:avLst/>
          </a:prstGeom>
          <a:noFill/>
          <a:ln>
            <a:noFill/>
          </a:ln>
        </p:spPr>
        <p:txBody>
          <a:bodyPr spcFirstLastPara="1" wrap="square" lIns="91425" tIns="91425" rIns="91425" bIns="91425" anchor="t" anchorCtr="0">
            <a:noAutofit/>
          </a:bodyPr>
          <a:lstStyle/>
          <a:p>
            <a:pPr marL="457200" lvl="0" indent="-438150" algn="l" rtl="0">
              <a:spcBef>
                <a:spcPts val="0"/>
              </a:spcBef>
              <a:spcAft>
                <a:spcPts val="0"/>
              </a:spcAft>
              <a:buSzPts val="3300"/>
              <a:buFont typeface="Calibri"/>
              <a:buChar char="●"/>
            </a:pPr>
            <a:r>
              <a:rPr lang="en-US" sz="3300">
                <a:latin typeface="Calibri"/>
                <a:ea typeface="Calibri"/>
                <a:cs typeface="Calibri"/>
                <a:sym typeface="Calibri"/>
              </a:rPr>
              <a:t>Say what you mean, without being mean</a:t>
            </a:r>
            <a:endParaRPr sz="3300">
              <a:latin typeface="Calibri"/>
              <a:ea typeface="Calibri"/>
              <a:cs typeface="Calibri"/>
              <a:sym typeface="Calibri"/>
            </a:endParaRPr>
          </a:p>
          <a:p>
            <a:pPr marL="457200" lvl="0" indent="0" algn="l" rtl="0">
              <a:spcBef>
                <a:spcPts val="0"/>
              </a:spcBef>
              <a:spcAft>
                <a:spcPts val="0"/>
              </a:spcAft>
              <a:buNone/>
            </a:pPr>
            <a:endParaRPr sz="3300">
              <a:latin typeface="Calibri"/>
              <a:ea typeface="Calibri"/>
              <a:cs typeface="Calibri"/>
              <a:sym typeface="Calibri"/>
            </a:endParaRPr>
          </a:p>
          <a:p>
            <a:pPr marL="457200" lvl="0" indent="-438150" algn="l" rtl="0">
              <a:spcBef>
                <a:spcPts val="0"/>
              </a:spcBef>
              <a:spcAft>
                <a:spcPts val="0"/>
              </a:spcAft>
              <a:buSzPts val="3300"/>
              <a:buFont typeface="Calibri"/>
              <a:buChar char="●"/>
            </a:pPr>
            <a:r>
              <a:rPr lang="en-US" sz="3300">
                <a:latin typeface="Calibri"/>
                <a:ea typeface="Calibri"/>
                <a:cs typeface="Calibri"/>
                <a:sym typeface="Calibri"/>
              </a:rPr>
              <a:t>Watch for “spin”</a:t>
            </a:r>
            <a:endParaRPr sz="3300">
              <a:latin typeface="Calibri"/>
              <a:ea typeface="Calibri"/>
              <a:cs typeface="Calibri"/>
              <a:sym typeface="Calibri"/>
            </a:endParaRPr>
          </a:p>
          <a:p>
            <a:pPr marL="457200" lvl="0" indent="0" algn="l" rtl="0">
              <a:spcBef>
                <a:spcPts val="0"/>
              </a:spcBef>
              <a:spcAft>
                <a:spcPts val="0"/>
              </a:spcAft>
              <a:buNone/>
            </a:pPr>
            <a:endParaRPr sz="3300">
              <a:latin typeface="Calibri"/>
              <a:ea typeface="Calibri"/>
              <a:cs typeface="Calibri"/>
              <a:sym typeface="Calibri"/>
            </a:endParaRPr>
          </a:p>
          <a:p>
            <a:pPr marL="457200" lvl="0" indent="-438150" algn="l" rtl="0">
              <a:spcBef>
                <a:spcPts val="0"/>
              </a:spcBef>
              <a:spcAft>
                <a:spcPts val="0"/>
              </a:spcAft>
              <a:buSzPts val="3300"/>
              <a:buFont typeface="Calibri"/>
              <a:buChar char="●"/>
            </a:pPr>
            <a:r>
              <a:rPr lang="en-US" sz="3300">
                <a:latin typeface="Calibri"/>
                <a:ea typeface="Calibri"/>
                <a:cs typeface="Calibri"/>
                <a:sym typeface="Calibri"/>
              </a:rPr>
              <a:t>Resist the temptation of exaggerate or embellish</a:t>
            </a:r>
            <a:endParaRPr sz="3300">
              <a:latin typeface="Calibri"/>
              <a:ea typeface="Calibri"/>
              <a:cs typeface="Calibri"/>
              <a:sym typeface="Calibri"/>
            </a:endParaRPr>
          </a:p>
          <a:p>
            <a:pPr marL="457200" lvl="0" indent="0" algn="l" rtl="0">
              <a:spcBef>
                <a:spcPts val="0"/>
              </a:spcBef>
              <a:spcAft>
                <a:spcPts val="0"/>
              </a:spcAft>
              <a:buNone/>
            </a:pPr>
            <a:endParaRPr sz="3300">
              <a:latin typeface="Calibri"/>
              <a:ea typeface="Calibri"/>
              <a:cs typeface="Calibri"/>
              <a:sym typeface="Calibri"/>
            </a:endParaRPr>
          </a:p>
          <a:p>
            <a:pPr marL="457200" lvl="0" indent="-438150" algn="l" rtl="0">
              <a:spcBef>
                <a:spcPts val="0"/>
              </a:spcBef>
              <a:spcAft>
                <a:spcPts val="0"/>
              </a:spcAft>
              <a:buSzPts val="3300"/>
              <a:buFont typeface="Calibri"/>
              <a:buChar char="●"/>
            </a:pPr>
            <a:r>
              <a:rPr lang="en-US" sz="3300">
                <a:latin typeface="Calibri"/>
                <a:ea typeface="Calibri"/>
                <a:cs typeface="Calibri"/>
                <a:sym typeface="Calibri"/>
              </a:rPr>
              <a:t>Make sure your actions back up your words </a:t>
            </a:r>
            <a:endParaRPr sz="3300">
              <a:latin typeface="Calibri"/>
              <a:ea typeface="Calibri"/>
              <a:cs typeface="Calibri"/>
              <a:sym typeface="Calibri"/>
            </a:endParaRPr>
          </a:p>
          <a:p>
            <a:pPr marL="457200" lvl="0" indent="0" algn="l" rtl="0">
              <a:spcBef>
                <a:spcPts val="0"/>
              </a:spcBef>
              <a:spcAft>
                <a:spcPts val="0"/>
              </a:spcAft>
              <a:buNone/>
            </a:pPr>
            <a:endParaRPr sz="3300">
              <a:latin typeface="Calibri"/>
              <a:ea typeface="Calibri"/>
              <a:cs typeface="Calibri"/>
              <a:sym typeface="Calibri"/>
            </a:endParaRPr>
          </a:p>
          <a:p>
            <a:pPr marL="457200" lvl="0" indent="-438150" algn="l" rtl="0">
              <a:spcBef>
                <a:spcPts val="0"/>
              </a:spcBef>
              <a:spcAft>
                <a:spcPts val="0"/>
              </a:spcAft>
              <a:buSzPts val="3300"/>
              <a:buFont typeface="Calibri"/>
              <a:buChar char="●"/>
            </a:pPr>
            <a:r>
              <a:rPr lang="en-US" sz="3300">
                <a:latin typeface="Calibri"/>
                <a:ea typeface="Calibri"/>
                <a:cs typeface="Calibri"/>
                <a:sym typeface="Calibri"/>
              </a:rPr>
              <a:t>Communicate openly and effectively</a:t>
            </a:r>
            <a:endParaRPr sz="3300">
              <a:latin typeface="Calibri"/>
              <a:ea typeface="Calibri"/>
              <a:cs typeface="Calibri"/>
              <a:sym typeface="Calibri"/>
            </a:endParaRPr>
          </a:p>
          <a:p>
            <a:pPr marL="457200" lvl="0" indent="0" algn="l" rtl="0">
              <a:spcBef>
                <a:spcPts val="0"/>
              </a:spcBef>
              <a:spcAft>
                <a:spcPts val="0"/>
              </a:spcAft>
              <a:buNone/>
            </a:pPr>
            <a:endParaRPr sz="3300">
              <a:latin typeface="Calibri"/>
              <a:ea typeface="Calibri"/>
              <a:cs typeface="Calibri"/>
              <a:sym typeface="Calibri"/>
            </a:endParaRPr>
          </a:p>
          <a:p>
            <a:pPr marL="457200" lvl="0" indent="-438150" algn="l" rtl="0">
              <a:spcBef>
                <a:spcPts val="0"/>
              </a:spcBef>
              <a:spcAft>
                <a:spcPts val="0"/>
              </a:spcAft>
              <a:buSzPts val="3300"/>
              <a:buFont typeface="Calibri"/>
              <a:buChar char="●"/>
            </a:pPr>
            <a:r>
              <a:rPr lang="en-US" sz="3300">
                <a:latin typeface="Calibri"/>
                <a:ea typeface="Calibri"/>
                <a:cs typeface="Calibri"/>
                <a:sym typeface="Calibri"/>
              </a:rPr>
              <a:t>Stand up against dishonesty</a:t>
            </a:r>
            <a:endParaRPr sz="3300">
              <a:latin typeface="Calibri"/>
              <a:ea typeface="Calibri"/>
              <a:cs typeface="Calibri"/>
              <a:sym typeface="Calibri"/>
            </a:endParaRPr>
          </a:p>
          <a:p>
            <a:pPr marL="0" lvl="0" indent="0" algn="l" rtl="0">
              <a:spcBef>
                <a:spcPts val="0"/>
              </a:spcBef>
              <a:spcAft>
                <a:spcPts val="0"/>
              </a:spcAft>
              <a:buNone/>
            </a:pPr>
            <a:endParaRPr sz="3300">
              <a:latin typeface="Calibri"/>
              <a:ea typeface="Calibri"/>
              <a:cs typeface="Calibri"/>
              <a:sym typeface="Calibri"/>
            </a:endParaRPr>
          </a:p>
          <a:p>
            <a:pPr marL="0" lvl="0" indent="0" algn="l" rtl="0">
              <a:spcBef>
                <a:spcPts val="0"/>
              </a:spcBef>
              <a:spcAft>
                <a:spcPts val="0"/>
              </a:spcAft>
              <a:buNone/>
            </a:pPr>
            <a:endParaRPr sz="3300">
              <a:latin typeface="Calibri"/>
              <a:ea typeface="Calibri"/>
              <a:cs typeface="Calibri"/>
              <a:sym typeface="Calibri"/>
            </a:endParaRPr>
          </a:p>
          <a:p>
            <a:pPr marL="457200" lvl="0" indent="0" algn="l" rtl="0">
              <a:spcBef>
                <a:spcPts val="0"/>
              </a:spcBef>
              <a:spcAft>
                <a:spcPts val="0"/>
              </a:spcAft>
              <a:buNone/>
            </a:pPr>
            <a:endParaRPr sz="3300">
              <a:latin typeface="Calibri"/>
              <a:ea typeface="Calibri"/>
              <a:cs typeface="Calibri"/>
              <a:sym typeface="Calibri"/>
            </a:endParaRPr>
          </a:p>
          <a:p>
            <a:pPr marL="457200" lvl="0" indent="0" algn="l" rtl="0">
              <a:spcBef>
                <a:spcPts val="0"/>
              </a:spcBef>
              <a:spcAft>
                <a:spcPts val="0"/>
              </a:spcAft>
              <a:buNone/>
            </a:pPr>
            <a:endParaRPr sz="3300">
              <a:latin typeface="Calibri"/>
              <a:ea typeface="Calibri"/>
              <a:cs typeface="Calibri"/>
              <a:sym typeface="Calibri"/>
            </a:endParaRPr>
          </a:p>
        </p:txBody>
      </p:sp>
      <p:sp>
        <p:nvSpPr>
          <p:cNvPr id="251" name="Google Shape;251;p24"/>
          <p:cNvSpPr txBox="1"/>
          <p:nvPr/>
        </p:nvSpPr>
        <p:spPr>
          <a:xfrm>
            <a:off x="16889750" y="9694625"/>
            <a:ext cx="1430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pic>
        <p:nvPicPr>
          <p:cNvPr id="252" name="Google Shape;252;p24"/>
          <p:cNvPicPr preferRelativeResize="0"/>
          <p:nvPr/>
        </p:nvPicPr>
        <p:blipFill rotWithShape="1">
          <a:blip r:embed="rId4">
            <a:alphaModFix/>
          </a:blip>
          <a:srcRect/>
          <a:stretch/>
        </p:blipFill>
        <p:spPr>
          <a:xfrm>
            <a:off x="14032350" y="8783771"/>
            <a:ext cx="4571999" cy="173440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pic>
        <p:nvPicPr>
          <p:cNvPr id="257" name="Google Shape;257;p25"/>
          <p:cNvPicPr preferRelativeResize="0"/>
          <p:nvPr/>
        </p:nvPicPr>
        <p:blipFill rotWithShape="1">
          <a:blip r:embed="rId3">
            <a:alphaModFix/>
          </a:blip>
          <a:srcRect t="7786" b="7786"/>
          <a:stretch/>
        </p:blipFill>
        <p:spPr>
          <a:xfrm>
            <a:off x="0" y="0"/>
            <a:ext cx="18288000" cy="10287000"/>
          </a:xfrm>
          <a:prstGeom prst="rect">
            <a:avLst/>
          </a:prstGeom>
          <a:noFill/>
          <a:ln>
            <a:noFill/>
          </a:ln>
        </p:spPr>
      </p:pic>
      <p:sp>
        <p:nvSpPr>
          <p:cNvPr id="258" name="Google Shape;258;p25"/>
          <p:cNvSpPr txBox="1"/>
          <p:nvPr/>
        </p:nvSpPr>
        <p:spPr>
          <a:xfrm>
            <a:off x="1028700" y="7274719"/>
            <a:ext cx="6289500" cy="23220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21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100"/>
              <a:buFont typeface="Arial"/>
              <a:buNone/>
            </a:pPr>
            <a:endParaRPr sz="2100" b="0" i="0" u="none" strike="noStrike" cap="none">
              <a:solidFill>
                <a:srgbClr val="FFFFFF"/>
              </a:solidFill>
              <a:latin typeface="Raleway"/>
              <a:ea typeface="Raleway"/>
              <a:cs typeface="Raleway"/>
              <a:sym typeface="Raleway"/>
            </a:endParaRPr>
          </a:p>
          <a:p>
            <a:pPr marL="0" marR="0" lvl="0" indent="0" algn="l" rtl="0">
              <a:lnSpc>
                <a:spcPct val="115000"/>
              </a:lnSpc>
              <a:spcBef>
                <a:spcPts val="0"/>
              </a:spcBef>
              <a:spcAft>
                <a:spcPts val="0"/>
              </a:spcAft>
              <a:buClr>
                <a:srgbClr val="000000"/>
              </a:buClr>
              <a:buSzPts val="2100"/>
              <a:buFont typeface="Arial"/>
              <a:buNone/>
            </a:pPr>
            <a:endParaRPr sz="2100" b="0" i="0" u="none" strike="noStrike" cap="none">
              <a:solidFill>
                <a:srgbClr val="FFFFFF"/>
              </a:solidFill>
              <a:latin typeface="Raleway"/>
              <a:ea typeface="Raleway"/>
              <a:cs typeface="Raleway"/>
              <a:sym typeface="Raleway"/>
            </a:endParaRPr>
          </a:p>
          <a:p>
            <a:pPr marL="0" marR="0" lvl="0" indent="0" algn="l" rtl="0">
              <a:lnSpc>
                <a:spcPct val="115000"/>
              </a:lnSpc>
              <a:spcBef>
                <a:spcPts val="0"/>
              </a:spcBef>
              <a:spcAft>
                <a:spcPts val="0"/>
              </a:spcAft>
              <a:buClr>
                <a:srgbClr val="000000"/>
              </a:buClr>
              <a:buSzPts val="2100"/>
              <a:buFont typeface="Arial"/>
              <a:buNone/>
            </a:pPr>
            <a:endParaRPr sz="2100" b="0" i="0" u="none" strike="noStrike" cap="none">
              <a:solidFill>
                <a:srgbClr val="FFFFFF"/>
              </a:solidFill>
              <a:latin typeface="Raleway"/>
              <a:ea typeface="Raleway"/>
              <a:cs typeface="Raleway"/>
              <a:sym typeface="Raleway"/>
            </a:endParaRPr>
          </a:p>
          <a:p>
            <a:pPr marL="0" marR="0" lvl="0" indent="0" algn="l" rtl="0">
              <a:lnSpc>
                <a:spcPct val="115000"/>
              </a:lnSpc>
              <a:spcBef>
                <a:spcPts val="0"/>
              </a:spcBef>
              <a:spcAft>
                <a:spcPts val="0"/>
              </a:spcAft>
              <a:buClr>
                <a:srgbClr val="000000"/>
              </a:buClr>
              <a:buSzPts val="2100"/>
              <a:buFont typeface="Arial"/>
              <a:buNone/>
            </a:pPr>
            <a:endParaRPr sz="2100" b="0" i="0" u="none" strike="noStrike" cap="none">
              <a:solidFill>
                <a:srgbClr val="FFFFFF"/>
              </a:solidFill>
              <a:latin typeface="Raleway"/>
              <a:ea typeface="Raleway"/>
              <a:cs typeface="Raleway"/>
              <a:sym typeface="Raleway"/>
            </a:endParaRPr>
          </a:p>
          <a:p>
            <a:pPr marL="0" marR="0" lvl="0" indent="0" algn="l" rtl="0">
              <a:lnSpc>
                <a:spcPct val="115000"/>
              </a:lnSpc>
              <a:spcBef>
                <a:spcPts val="0"/>
              </a:spcBef>
              <a:spcAft>
                <a:spcPts val="0"/>
              </a:spcAft>
              <a:buClr>
                <a:srgbClr val="000000"/>
              </a:buClr>
              <a:buSzPts val="2100"/>
              <a:buFont typeface="Arial"/>
              <a:buNone/>
            </a:pPr>
            <a:endParaRPr sz="2100" b="0" i="0" u="none" strike="noStrike" cap="none">
              <a:solidFill>
                <a:srgbClr val="FFFFFF"/>
              </a:solidFill>
              <a:latin typeface="Raleway"/>
              <a:ea typeface="Raleway"/>
              <a:cs typeface="Raleway"/>
              <a:sym typeface="Raleway"/>
            </a:endParaRPr>
          </a:p>
          <a:p>
            <a:pPr marL="0" marR="0" lvl="0" indent="0" algn="l" rtl="0">
              <a:lnSpc>
                <a:spcPct val="115000"/>
              </a:lnSpc>
              <a:spcBef>
                <a:spcPts val="0"/>
              </a:spcBef>
              <a:spcAft>
                <a:spcPts val="0"/>
              </a:spcAft>
              <a:buClr>
                <a:srgbClr val="000000"/>
              </a:buClr>
              <a:buSzPts val="1200"/>
              <a:buFont typeface="Arial"/>
              <a:buNone/>
            </a:pPr>
            <a:endParaRPr sz="1400" b="0" i="0" u="none" strike="noStrike" cap="none">
              <a:solidFill>
                <a:srgbClr val="000000"/>
              </a:solidFill>
              <a:latin typeface="Arial"/>
              <a:ea typeface="Arial"/>
              <a:cs typeface="Arial"/>
              <a:sym typeface="Arial"/>
            </a:endParaRPr>
          </a:p>
        </p:txBody>
      </p:sp>
      <p:pic>
        <p:nvPicPr>
          <p:cNvPr id="259" name="Google Shape;259;p25"/>
          <p:cNvPicPr preferRelativeResize="0"/>
          <p:nvPr/>
        </p:nvPicPr>
        <p:blipFill rotWithShape="1">
          <a:blip r:embed="rId4">
            <a:alphaModFix/>
          </a:blip>
          <a:srcRect/>
          <a:stretch/>
        </p:blipFill>
        <p:spPr>
          <a:xfrm>
            <a:off x="19000" y="8249825"/>
            <a:ext cx="5370125" cy="2037175"/>
          </a:xfrm>
          <a:prstGeom prst="rect">
            <a:avLst/>
          </a:prstGeom>
          <a:noFill/>
          <a:ln>
            <a:noFill/>
          </a:ln>
        </p:spPr>
      </p:pic>
      <p:sp>
        <p:nvSpPr>
          <p:cNvPr id="260" name="Google Shape;260;p25"/>
          <p:cNvSpPr txBox="1"/>
          <p:nvPr/>
        </p:nvSpPr>
        <p:spPr>
          <a:xfrm>
            <a:off x="3368536" y="7961947"/>
            <a:ext cx="243300" cy="2154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21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p25"/>
          <p:cNvSpPr txBox="1"/>
          <p:nvPr/>
        </p:nvSpPr>
        <p:spPr>
          <a:xfrm>
            <a:off x="4218825" y="2210550"/>
            <a:ext cx="9521400" cy="3879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8000" b="1" dirty="0">
                <a:solidFill>
                  <a:srgbClr val="FFFF00"/>
                </a:solidFill>
                <a:latin typeface="Calibri"/>
                <a:ea typeface="Calibri"/>
                <a:cs typeface="Calibri"/>
                <a:sym typeface="Calibri"/>
              </a:rPr>
              <a:t>Supporting the Health and Wellness of your Organization</a:t>
            </a:r>
            <a:endParaRPr sz="8000" b="1" dirty="0">
              <a:solidFill>
                <a:srgbClr val="FFFF00"/>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pic>
        <p:nvPicPr>
          <p:cNvPr id="266" name="Google Shape;266;p26"/>
          <p:cNvPicPr preferRelativeResize="0"/>
          <p:nvPr/>
        </p:nvPicPr>
        <p:blipFill rotWithShape="1">
          <a:blip r:embed="rId3">
            <a:alphaModFix/>
          </a:blip>
          <a:srcRect t="7705" b="7705"/>
          <a:stretch/>
        </p:blipFill>
        <p:spPr>
          <a:xfrm>
            <a:off x="0" y="0"/>
            <a:ext cx="18287997" cy="10287001"/>
          </a:xfrm>
          <a:prstGeom prst="rect">
            <a:avLst/>
          </a:prstGeom>
          <a:noFill/>
          <a:ln>
            <a:noFill/>
          </a:ln>
        </p:spPr>
      </p:pic>
      <p:sp>
        <p:nvSpPr>
          <p:cNvPr id="267" name="Google Shape;267;p26"/>
          <p:cNvSpPr txBox="1"/>
          <p:nvPr/>
        </p:nvSpPr>
        <p:spPr>
          <a:xfrm>
            <a:off x="2539204" y="6647607"/>
            <a:ext cx="13209600" cy="215400"/>
          </a:xfrm>
          <a:prstGeom prst="rect">
            <a:avLst/>
          </a:prstGeom>
          <a:noFill/>
          <a:ln>
            <a:noFill/>
          </a:ln>
        </p:spPr>
        <p:txBody>
          <a:bodyPr spcFirstLastPara="1" wrap="square" lIns="0" tIns="0" rIns="0" bIns="0" anchor="t" anchorCtr="0">
            <a:spAutoFit/>
          </a:bodyPr>
          <a:lstStyle/>
          <a:p>
            <a:pPr marL="0" marR="0" lvl="0" indent="0" algn="ctr" rtl="0">
              <a:lnSpc>
                <a:spcPct val="150017"/>
              </a:lnSpc>
              <a:spcBef>
                <a:spcPts val="0"/>
              </a:spcBef>
              <a:spcAft>
                <a:spcPts val="0"/>
              </a:spcAft>
              <a:buClr>
                <a:srgbClr val="000000"/>
              </a:buClr>
              <a:buSzPts val="2799"/>
              <a:buFont typeface="Arial"/>
              <a:buNone/>
            </a:pPr>
            <a:endParaRPr sz="1400" b="0" i="0" u="none" strike="noStrike" cap="none">
              <a:solidFill>
                <a:srgbClr val="000000"/>
              </a:solidFill>
              <a:latin typeface="Arial"/>
              <a:ea typeface="Arial"/>
              <a:cs typeface="Arial"/>
              <a:sym typeface="Arial"/>
            </a:endParaRPr>
          </a:p>
        </p:txBody>
      </p:sp>
      <p:sp>
        <p:nvSpPr>
          <p:cNvPr id="268" name="Google Shape;268;p26"/>
          <p:cNvSpPr txBox="1"/>
          <p:nvPr/>
        </p:nvSpPr>
        <p:spPr>
          <a:xfrm>
            <a:off x="3373982" y="2326108"/>
            <a:ext cx="11540100" cy="215400"/>
          </a:xfrm>
          <a:prstGeom prst="rect">
            <a:avLst/>
          </a:prstGeom>
          <a:noFill/>
          <a:ln>
            <a:noFill/>
          </a:ln>
        </p:spPr>
        <p:txBody>
          <a:bodyPr spcFirstLastPara="1" wrap="square" lIns="0" tIns="0" rIns="0" bIns="0" anchor="t" anchorCtr="0">
            <a:spAutoFit/>
          </a:bodyPr>
          <a:lstStyle/>
          <a:p>
            <a:pPr marL="0" marR="0" lvl="0" indent="0" algn="ctr" rtl="0">
              <a:lnSpc>
                <a:spcPct val="131003"/>
              </a:lnSpc>
              <a:spcBef>
                <a:spcPts val="0"/>
              </a:spcBef>
              <a:spcAft>
                <a:spcPts val="0"/>
              </a:spcAft>
              <a:buClr>
                <a:srgbClr val="000000"/>
              </a:buClr>
              <a:buSzPts val="9428"/>
              <a:buFont typeface="Arial"/>
              <a:buNone/>
            </a:pPr>
            <a:endParaRPr sz="1400" b="0" i="0" u="none" strike="noStrike" cap="none">
              <a:solidFill>
                <a:srgbClr val="000000"/>
              </a:solidFill>
              <a:latin typeface="Arial"/>
              <a:ea typeface="Arial"/>
              <a:cs typeface="Arial"/>
              <a:sym typeface="Arial"/>
            </a:endParaRPr>
          </a:p>
        </p:txBody>
      </p:sp>
      <p:sp>
        <p:nvSpPr>
          <p:cNvPr id="269" name="Google Shape;269;p26"/>
          <p:cNvSpPr txBox="1"/>
          <p:nvPr/>
        </p:nvSpPr>
        <p:spPr>
          <a:xfrm>
            <a:off x="-1588263" y="1558574"/>
            <a:ext cx="18288000" cy="215400"/>
          </a:xfrm>
          <a:prstGeom prst="rect">
            <a:avLst/>
          </a:prstGeom>
          <a:noFill/>
          <a:ln>
            <a:noFill/>
          </a:ln>
        </p:spPr>
        <p:txBody>
          <a:bodyPr spcFirstLastPara="1" wrap="square" lIns="0" tIns="0" rIns="0" bIns="0" anchor="t" anchorCtr="0">
            <a:spAutoFit/>
          </a:bodyPr>
          <a:lstStyle/>
          <a:p>
            <a:pPr marL="0" marR="0" lvl="0" indent="0" algn="ctr" rtl="0">
              <a:lnSpc>
                <a:spcPct val="113969"/>
              </a:lnSpc>
              <a:spcBef>
                <a:spcPts val="0"/>
              </a:spcBef>
              <a:spcAft>
                <a:spcPts val="0"/>
              </a:spcAft>
              <a:buClr>
                <a:srgbClr val="000000"/>
              </a:buClr>
              <a:buSzPts val="3300"/>
              <a:buFont typeface="Arial"/>
              <a:buNone/>
            </a:pPr>
            <a:endParaRPr sz="1400" b="0" i="0" u="none" strike="noStrike" cap="none">
              <a:solidFill>
                <a:srgbClr val="000000"/>
              </a:solidFill>
              <a:latin typeface="Arial"/>
              <a:ea typeface="Arial"/>
              <a:cs typeface="Arial"/>
              <a:sym typeface="Arial"/>
            </a:endParaRPr>
          </a:p>
        </p:txBody>
      </p:sp>
      <p:pic>
        <p:nvPicPr>
          <p:cNvPr id="270" name="Google Shape;270;p26"/>
          <p:cNvPicPr preferRelativeResize="0"/>
          <p:nvPr/>
        </p:nvPicPr>
        <p:blipFill>
          <a:blip r:embed="rId4">
            <a:alphaModFix/>
          </a:blip>
          <a:stretch>
            <a:fillRect/>
          </a:stretch>
        </p:blipFill>
        <p:spPr>
          <a:xfrm>
            <a:off x="0" y="8706000"/>
            <a:ext cx="4088801" cy="1580999"/>
          </a:xfrm>
          <a:prstGeom prst="rect">
            <a:avLst/>
          </a:prstGeom>
          <a:noFill/>
          <a:ln>
            <a:noFill/>
          </a:ln>
        </p:spPr>
      </p:pic>
      <p:sp>
        <p:nvSpPr>
          <p:cNvPr id="271" name="Google Shape;271;p26"/>
          <p:cNvSpPr txBox="1"/>
          <p:nvPr/>
        </p:nvSpPr>
        <p:spPr>
          <a:xfrm>
            <a:off x="4983000" y="751300"/>
            <a:ext cx="8322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72" name="Google Shape;272;p26"/>
          <p:cNvSpPr txBox="1"/>
          <p:nvPr/>
        </p:nvSpPr>
        <p:spPr>
          <a:xfrm>
            <a:off x="1473700" y="2817375"/>
            <a:ext cx="8322000" cy="52302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None/>
            </a:pPr>
            <a:endParaRPr sz="3200" b="1">
              <a:solidFill>
                <a:srgbClr val="D4D5D7"/>
              </a:solidFill>
              <a:latin typeface="Calibri"/>
              <a:ea typeface="Calibri"/>
              <a:cs typeface="Calibri"/>
              <a:sym typeface="Calibri"/>
            </a:endParaRPr>
          </a:p>
        </p:txBody>
      </p:sp>
      <p:sp>
        <p:nvSpPr>
          <p:cNvPr id="273" name="Google Shape;273;p26"/>
          <p:cNvSpPr txBox="1"/>
          <p:nvPr/>
        </p:nvSpPr>
        <p:spPr>
          <a:xfrm>
            <a:off x="10012500" y="2687325"/>
            <a:ext cx="6819300" cy="50568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None/>
            </a:pPr>
            <a:endParaRPr sz="3200" b="1">
              <a:solidFill>
                <a:srgbClr val="D4D5D7"/>
              </a:solidFill>
              <a:latin typeface="Calibri"/>
              <a:ea typeface="Calibri"/>
              <a:cs typeface="Calibri"/>
              <a:sym typeface="Calibri"/>
            </a:endParaRPr>
          </a:p>
        </p:txBody>
      </p:sp>
      <p:sp>
        <p:nvSpPr>
          <p:cNvPr id="274" name="Google Shape;274;p26"/>
          <p:cNvSpPr txBox="1"/>
          <p:nvPr/>
        </p:nvSpPr>
        <p:spPr>
          <a:xfrm>
            <a:off x="1820450" y="272650"/>
            <a:ext cx="11073600" cy="8681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sz="4500" b="1">
                <a:solidFill>
                  <a:srgbClr val="D4D5D7"/>
                </a:solidFill>
                <a:latin typeface="Calibri"/>
                <a:ea typeface="Calibri"/>
                <a:cs typeface="Calibri"/>
                <a:sym typeface="Calibri"/>
              </a:rPr>
              <a:t>DEFINITIONS</a:t>
            </a:r>
            <a:endParaRPr sz="4500" b="1">
              <a:solidFill>
                <a:srgbClr val="D4D5D7"/>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3100">
              <a:solidFill>
                <a:srgbClr val="D4D5D7"/>
              </a:solidFill>
              <a:latin typeface="Calibri"/>
              <a:ea typeface="Calibri"/>
              <a:cs typeface="Calibri"/>
              <a:sym typeface="Calibri"/>
            </a:endParaRPr>
          </a:p>
          <a:p>
            <a:pPr marL="457200" lvl="0" indent="-450850" algn="l" rtl="0">
              <a:spcBef>
                <a:spcPts val="0"/>
              </a:spcBef>
              <a:spcAft>
                <a:spcPts val="0"/>
              </a:spcAft>
              <a:buClr>
                <a:srgbClr val="D4D5D7"/>
              </a:buClr>
              <a:buSzPts val="3500"/>
              <a:buFont typeface="Calibri"/>
              <a:buChar char="●"/>
            </a:pPr>
            <a:r>
              <a:rPr lang="en-US" sz="3500">
                <a:solidFill>
                  <a:srgbClr val="D4D5D7"/>
                </a:solidFill>
                <a:latin typeface="Calibri"/>
                <a:ea typeface="Calibri"/>
                <a:cs typeface="Calibri"/>
                <a:sym typeface="Calibri"/>
              </a:rPr>
              <a:t>Peer Support</a:t>
            </a:r>
            <a:endParaRPr sz="3500">
              <a:solidFill>
                <a:srgbClr val="D4D5D7"/>
              </a:solidFill>
              <a:latin typeface="Calibri"/>
              <a:ea typeface="Calibri"/>
              <a:cs typeface="Calibri"/>
              <a:sym typeface="Calibri"/>
            </a:endParaRPr>
          </a:p>
          <a:p>
            <a:pPr marL="457200" lvl="0" indent="0" algn="l" rtl="0">
              <a:spcBef>
                <a:spcPts val="0"/>
              </a:spcBef>
              <a:spcAft>
                <a:spcPts val="0"/>
              </a:spcAft>
              <a:buNone/>
            </a:pPr>
            <a:endParaRPr sz="3500">
              <a:solidFill>
                <a:srgbClr val="D4D5D7"/>
              </a:solidFill>
              <a:latin typeface="Calibri"/>
              <a:ea typeface="Calibri"/>
              <a:cs typeface="Calibri"/>
              <a:sym typeface="Calibri"/>
            </a:endParaRPr>
          </a:p>
          <a:p>
            <a:pPr marL="457200" lvl="0" indent="-450850" algn="l" rtl="0">
              <a:spcBef>
                <a:spcPts val="0"/>
              </a:spcBef>
              <a:spcAft>
                <a:spcPts val="0"/>
              </a:spcAft>
              <a:buClr>
                <a:srgbClr val="D4D5D7"/>
              </a:buClr>
              <a:buSzPts val="3500"/>
              <a:buFont typeface="Calibri"/>
              <a:buChar char="●"/>
            </a:pPr>
            <a:r>
              <a:rPr lang="en-US" sz="3500">
                <a:solidFill>
                  <a:srgbClr val="D4D5D7"/>
                </a:solidFill>
                <a:latin typeface="Calibri"/>
                <a:ea typeface="Calibri"/>
                <a:cs typeface="Calibri"/>
                <a:sym typeface="Calibri"/>
              </a:rPr>
              <a:t>External Support</a:t>
            </a:r>
            <a:endParaRPr sz="3500">
              <a:solidFill>
                <a:srgbClr val="D4D5D7"/>
              </a:solidFill>
              <a:latin typeface="Calibri"/>
              <a:ea typeface="Calibri"/>
              <a:cs typeface="Calibri"/>
              <a:sym typeface="Calibri"/>
            </a:endParaRPr>
          </a:p>
          <a:p>
            <a:pPr marL="457200" lvl="0" indent="0" algn="l" rtl="0">
              <a:spcBef>
                <a:spcPts val="0"/>
              </a:spcBef>
              <a:spcAft>
                <a:spcPts val="0"/>
              </a:spcAft>
              <a:buNone/>
            </a:pPr>
            <a:endParaRPr sz="3500">
              <a:solidFill>
                <a:srgbClr val="D4D5D7"/>
              </a:solidFill>
              <a:latin typeface="Calibri"/>
              <a:ea typeface="Calibri"/>
              <a:cs typeface="Calibri"/>
              <a:sym typeface="Calibri"/>
            </a:endParaRPr>
          </a:p>
          <a:p>
            <a:pPr marL="457200" lvl="0" indent="-450850" algn="l" rtl="0">
              <a:spcBef>
                <a:spcPts val="0"/>
              </a:spcBef>
              <a:spcAft>
                <a:spcPts val="0"/>
              </a:spcAft>
              <a:buClr>
                <a:srgbClr val="D4D5D7"/>
              </a:buClr>
              <a:buSzPts val="3500"/>
              <a:buFont typeface="Calibri"/>
              <a:buChar char="●"/>
            </a:pPr>
            <a:r>
              <a:rPr lang="en-US" sz="3500">
                <a:solidFill>
                  <a:srgbClr val="D4D5D7"/>
                </a:solidFill>
                <a:latin typeface="Calibri"/>
                <a:ea typeface="Calibri"/>
                <a:cs typeface="Calibri"/>
                <a:sym typeface="Calibri"/>
              </a:rPr>
              <a:t>Critical Incident</a:t>
            </a:r>
            <a:endParaRPr sz="3500">
              <a:solidFill>
                <a:srgbClr val="D4D5D7"/>
              </a:solidFill>
              <a:latin typeface="Calibri"/>
              <a:ea typeface="Calibri"/>
              <a:cs typeface="Calibri"/>
              <a:sym typeface="Calibri"/>
            </a:endParaRPr>
          </a:p>
          <a:p>
            <a:pPr marL="457200" lvl="0" indent="0" algn="l" rtl="0">
              <a:spcBef>
                <a:spcPts val="0"/>
              </a:spcBef>
              <a:spcAft>
                <a:spcPts val="0"/>
              </a:spcAft>
              <a:buNone/>
            </a:pPr>
            <a:endParaRPr sz="3500">
              <a:solidFill>
                <a:srgbClr val="D4D5D7"/>
              </a:solidFill>
              <a:latin typeface="Calibri"/>
              <a:ea typeface="Calibri"/>
              <a:cs typeface="Calibri"/>
              <a:sym typeface="Calibri"/>
            </a:endParaRPr>
          </a:p>
          <a:p>
            <a:pPr marL="457200" lvl="0" indent="-450850" algn="l" rtl="0">
              <a:spcBef>
                <a:spcPts val="0"/>
              </a:spcBef>
              <a:spcAft>
                <a:spcPts val="0"/>
              </a:spcAft>
              <a:buClr>
                <a:srgbClr val="D4D5D7"/>
              </a:buClr>
              <a:buSzPts val="3500"/>
              <a:buFont typeface="Calibri"/>
              <a:buChar char="●"/>
            </a:pPr>
            <a:r>
              <a:rPr lang="en-US" sz="3500">
                <a:solidFill>
                  <a:srgbClr val="D4D5D7"/>
                </a:solidFill>
                <a:latin typeface="Calibri"/>
                <a:ea typeface="Calibri"/>
                <a:cs typeface="Calibri"/>
                <a:sym typeface="Calibri"/>
              </a:rPr>
              <a:t>Defusing</a:t>
            </a:r>
            <a:endParaRPr sz="3500">
              <a:solidFill>
                <a:srgbClr val="D4D5D7"/>
              </a:solidFill>
              <a:latin typeface="Calibri"/>
              <a:ea typeface="Calibri"/>
              <a:cs typeface="Calibri"/>
              <a:sym typeface="Calibri"/>
            </a:endParaRPr>
          </a:p>
          <a:p>
            <a:pPr marL="457200" lvl="0" indent="0" algn="l" rtl="0">
              <a:spcBef>
                <a:spcPts val="0"/>
              </a:spcBef>
              <a:spcAft>
                <a:spcPts val="0"/>
              </a:spcAft>
              <a:buNone/>
            </a:pPr>
            <a:endParaRPr sz="3500">
              <a:solidFill>
                <a:srgbClr val="D4D5D7"/>
              </a:solidFill>
              <a:latin typeface="Calibri"/>
              <a:ea typeface="Calibri"/>
              <a:cs typeface="Calibri"/>
              <a:sym typeface="Calibri"/>
            </a:endParaRPr>
          </a:p>
          <a:p>
            <a:pPr marL="457200" lvl="0" indent="-450850" algn="l" rtl="0">
              <a:spcBef>
                <a:spcPts val="0"/>
              </a:spcBef>
              <a:spcAft>
                <a:spcPts val="0"/>
              </a:spcAft>
              <a:buClr>
                <a:srgbClr val="D4D5D7"/>
              </a:buClr>
              <a:buSzPts val="3500"/>
              <a:buFont typeface="Calibri"/>
              <a:buChar char="●"/>
            </a:pPr>
            <a:r>
              <a:rPr lang="en-US" sz="3500">
                <a:solidFill>
                  <a:srgbClr val="D4D5D7"/>
                </a:solidFill>
                <a:latin typeface="Calibri"/>
                <a:ea typeface="Calibri"/>
                <a:cs typeface="Calibri"/>
                <a:sym typeface="Calibri"/>
              </a:rPr>
              <a:t>Debriefing</a:t>
            </a:r>
            <a:endParaRPr sz="3500">
              <a:solidFill>
                <a:srgbClr val="D4D5D7"/>
              </a:solidFill>
              <a:latin typeface="Calibri"/>
              <a:ea typeface="Calibri"/>
              <a:cs typeface="Calibri"/>
              <a:sym typeface="Calibri"/>
            </a:endParaRPr>
          </a:p>
          <a:p>
            <a:pPr marL="457200" lvl="0" indent="0" algn="l" rtl="0">
              <a:spcBef>
                <a:spcPts val="0"/>
              </a:spcBef>
              <a:spcAft>
                <a:spcPts val="0"/>
              </a:spcAft>
              <a:buNone/>
            </a:pPr>
            <a:endParaRPr sz="3500">
              <a:solidFill>
                <a:srgbClr val="D4D5D7"/>
              </a:solidFill>
              <a:latin typeface="Calibri"/>
              <a:ea typeface="Calibri"/>
              <a:cs typeface="Calibri"/>
              <a:sym typeface="Calibri"/>
            </a:endParaRPr>
          </a:p>
          <a:p>
            <a:pPr marL="457200" lvl="0" indent="-450850" algn="l" rtl="0">
              <a:spcBef>
                <a:spcPts val="0"/>
              </a:spcBef>
              <a:spcAft>
                <a:spcPts val="0"/>
              </a:spcAft>
              <a:buClr>
                <a:srgbClr val="D4D5D7"/>
              </a:buClr>
              <a:buSzPts val="3500"/>
              <a:buFont typeface="Calibri"/>
              <a:buChar char="●"/>
            </a:pPr>
            <a:r>
              <a:rPr lang="en-US" sz="3500">
                <a:solidFill>
                  <a:srgbClr val="D4D5D7"/>
                </a:solidFill>
                <a:latin typeface="Calibri"/>
                <a:ea typeface="Calibri"/>
                <a:cs typeface="Calibri"/>
                <a:sym typeface="Calibri"/>
              </a:rPr>
              <a:t>Post Traumatic Stress Injury</a:t>
            </a:r>
            <a:endParaRPr sz="3500">
              <a:solidFill>
                <a:srgbClr val="D4D5D7"/>
              </a:solidFill>
              <a:latin typeface="Calibri"/>
              <a:ea typeface="Calibri"/>
              <a:cs typeface="Calibri"/>
              <a:sym typeface="Calibri"/>
            </a:endParaRPr>
          </a:p>
          <a:p>
            <a:pPr marL="457200" lvl="0" indent="0" algn="l" rtl="0">
              <a:spcBef>
                <a:spcPts val="0"/>
              </a:spcBef>
              <a:spcAft>
                <a:spcPts val="0"/>
              </a:spcAft>
              <a:buNone/>
            </a:pPr>
            <a:endParaRPr sz="3500">
              <a:solidFill>
                <a:srgbClr val="D4D5D7"/>
              </a:solidFill>
              <a:latin typeface="Calibri"/>
              <a:ea typeface="Calibri"/>
              <a:cs typeface="Calibri"/>
              <a:sym typeface="Calibri"/>
            </a:endParaRPr>
          </a:p>
          <a:p>
            <a:pPr marL="457200" lvl="0" indent="-450850" algn="l" rtl="0">
              <a:spcBef>
                <a:spcPts val="0"/>
              </a:spcBef>
              <a:spcAft>
                <a:spcPts val="0"/>
              </a:spcAft>
              <a:buClr>
                <a:srgbClr val="D4D5D7"/>
              </a:buClr>
              <a:buSzPts val="3500"/>
              <a:buFont typeface="Calibri"/>
              <a:buChar char="●"/>
            </a:pPr>
            <a:r>
              <a:rPr lang="en-US" sz="3500">
                <a:solidFill>
                  <a:srgbClr val="D4D5D7"/>
                </a:solidFill>
                <a:latin typeface="Calibri"/>
                <a:ea typeface="Calibri"/>
                <a:cs typeface="Calibri"/>
                <a:sym typeface="Calibri"/>
              </a:rPr>
              <a:t>Mental Health Professional</a:t>
            </a:r>
            <a:endParaRPr sz="3500">
              <a:solidFill>
                <a:srgbClr val="D4D5D7"/>
              </a:solidFill>
              <a:latin typeface="Calibri"/>
              <a:ea typeface="Calibri"/>
              <a:cs typeface="Calibri"/>
              <a:sym typeface="Calibri"/>
            </a:endParaRPr>
          </a:p>
          <a:p>
            <a:pPr marL="0" lvl="0" indent="0" algn="l" rtl="0">
              <a:spcBef>
                <a:spcPts val="0"/>
              </a:spcBef>
              <a:spcAft>
                <a:spcPts val="0"/>
              </a:spcAft>
              <a:buNone/>
            </a:pPr>
            <a:endParaRPr sz="2100">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pic>
        <p:nvPicPr>
          <p:cNvPr id="279" name="Google Shape;279;p27"/>
          <p:cNvPicPr preferRelativeResize="0"/>
          <p:nvPr/>
        </p:nvPicPr>
        <p:blipFill rotWithShape="1">
          <a:blip r:embed="rId3">
            <a:alphaModFix/>
          </a:blip>
          <a:srcRect t="7705" b="7705"/>
          <a:stretch/>
        </p:blipFill>
        <p:spPr>
          <a:xfrm>
            <a:off x="0" y="0"/>
            <a:ext cx="18287997" cy="10287001"/>
          </a:xfrm>
          <a:prstGeom prst="rect">
            <a:avLst/>
          </a:prstGeom>
          <a:noFill/>
          <a:ln>
            <a:noFill/>
          </a:ln>
        </p:spPr>
      </p:pic>
      <p:sp>
        <p:nvSpPr>
          <p:cNvPr id="280" name="Google Shape;280;p27"/>
          <p:cNvSpPr txBox="1"/>
          <p:nvPr/>
        </p:nvSpPr>
        <p:spPr>
          <a:xfrm>
            <a:off x="2539204" y="6647607"/>
            <a:ext cx="13209600" cy="215400"/>
          </a:xfrm>
          <a:prstGeom prst="rect">
            <a:avLst/>
          </a:prstGeom>
          <a:noFill/>
          <a:ln>
            <a:noFill/>
          </a:ln>
        </p:spPr>
        <p:txBody>
          <a:bodyPr spcFirstLastPara="1" wrap="square" lIns="0" tIns="0" rIns="0" bIns="0" anchor="t" anchorCtr="0">
            <a:spAutoFit/>
          </a:bodyPr>
          <a:lstStyle/>
          <a:p>
            <a:pPr marL="0" marR="0" lvl="0" indent="0" algn="ctr" rtl="0">
              <a:lnSpc>
                <a:spcPct val="150017"/>
              </a:lnSpc>
              <a:spcBef>
                <a:spcPts val="0"/>
              </a:spcBef>
              <a:spcAft>
                <a:spcPts val="0"/>
              </a:spcAft>
              <a:buClr>
                <a:srgbClr val="000000"/>
              </a:buClr>
              <a:buSzPts val="2799"/>
              <a:buFont typeface="Arial"/>
              <a:buNone/>
            </a:pPr>
            <a:endParaRPr sz="1400" b="0" i="0" u="none" strike="noStrike" cap="none">
              <a:solidFill>
                <a:srgbClr val="000000"/>
              </a:solidFill>
              <a:latin typeface="Arial"/>
              <a:ea typeface="Arial"/>
              <a:cs typeface="Arial"/>
              <a:sym typeface="Arial"/>
            </a:endParaRPr>
          </a:p>
        </p:txBody>
      </p:sp>
      <p:sp>
        <p:nvSpPr>
          <p:cNvPr id="281" name="Google Shape;281;p27"/>
          <p:cNvSpPr txBox="1"/>
          <p:nvPr/>
        </p:nvSpPr>
        <p:spPr>
          <a:xfrm>
            <a:off x="3373982" y="2326108"/>
            <a:ext cx="11540100" cy="215400"/>
          </a:xfrm>
          <a:prstGeom prst="rect">
            <a:avLst/>
          </a:prstGeom>
          <a:noFill/>
          <a:ln>
            <a:noFill/>
          </a:ln>
        </p:spPr>
        <p:txBody>
          <a:bodyPr spcFirstLastPara="1" wrap="square" lIns="0" tIns="0" rIns="0" bIns="0" anchor="t" anchorCtr="0">
            <a:spAutoFit/>
          </a:bodyPr>
          <a:lstStyle/>
          <a:p>
            <a:pPr marL="0" marR="0" lvl="0" indent="0" algn="ctr" rtl="0">
              <a:lnSpc>
                <a:spcPct val="131003"/>
              </a:lnSpc>
              <a:spcBef>
                <a:spcPts val="0"/>
              </a:spcBef>
              <a:spcAft>
                <a:spcPts val="0"/>
              </a:spcAft>
              <a:buClr>
                <a:srgbClr val="000000"/>
              </a:buClr>
              <a:buSzPts val="9428"/>
              <a:buFont typeface="Arial"/>
              <a:buNone/>
            </a:pPr>
            <a:endParaRPr sz="1400" b="0" i="0" u="none" strike="noStrike" cap="none">
              <a:solidFill>
                <a:srgbClr val="000000"/>
              </a:solidFill>
              <a:latin typeface="Arial"/>
              <a:ea typeface="Arial"/>
              <a:cs typeface="Arial"/>
              <a:sym typeface="Arial"/>
            </a:endParaRPr>
          </a:p>
        </p:txBody>
      </p:sp>
      <p:sp>
        <p:nvSpPr>
          <p:cNvPr id="282" name="Google Shape;282;p27"/>
          <p:cNvSpPr txBox="1"/>
          <p:nvPr/>
        </p:nvSpPr>
        <p:spPr>
          <a:xfrm>
            <a:off x="-1588263" y="1558574"/>
            <a:ext cx="18288000" cy="215400"/>
          </a:xfrm>
          <a:prstGeom prst="rect">
            <a:avLst/>
          </a:prstGeom>
          <a:noFill/>
          <a:ln>
            <a:noFill/>
          </a:ln>
        </p:spPr>
        <p:txBody>
          <a:bodyPr spcFirstLastPara="1" wrap="square" lIns="0" tIns="0" rIns="0" bIns="0" anchor="t" anchorCtr="0">
            <a:spAutoFit/>
          </a:bodyPr>
          <a:lstStyle/>
          <a:p>
            <a:pPr marL="0" marR="0" lvl="0" indent="0" algn="ctr" rtl="0">
              <a:lnSpc>
                <a:spcPct val="113969"/>
              </a:lnSpc>
              <a:spcBef>
                <a:spcPts val="0"/>
              </a:spcBef>
              <a:spcAft>
                <a:spcPts val="0"/>
              </a:spcAft>
              <a:buClr>
                <a:srgbClr val="000000"/>
              </a:buClr>
              <a:buSzPts val="3300"/>
              <a:buFont typeface="Arial"/>
              <a:buNone/>
            </a:pPr>
            <a:endParaRPr sz="1400" b="0" i="0" u="none" strike="noStrike" cap="none">
              <a:solidFill>
                <a:srgbClr val="000000"/>
              </a:solidFill>
              <a:latin typeface="Arial"/>
              <a:ea typeface="Arial"/>
              <a:cs typeface="Arial"/>
              <a:sym typeface="Arial"/>
            </a:endParaRPr>
          </a:p>
        </p:txBody>
      </p:sp>
      <p:pic>
        <p:nvPicPr>
          <p:cNvPr id="283" name="Google Shape;283;p27"/>
          <p:cNvPicPr preferRelativeResize="0"/>
          <p:nvPr/>
        </p:nvPicPr>
        <p:blipFill>
          <a:blip r:embed="rId4">
            <a:alphaModFix/>
          </a:blip>
          <a:stretch>
            <a:fillRect/>
          </a:stretch>
        </p:blipFill>
        <p:spPr>
          <a:xfrm>
            <a:off x="0" y="8192025"/>
            <a:ext cx="5418025" cy="2094976"/>
          </a:xfrm>
          <a:prstGeom prst="rect">
            <a:avLst/>
          </a:prstGeom>
          <a:noFill/>
          <a:ln>
            <a:noFill/>
          </a:ln>
        </p:spPr>
      </p:pic>
      <p:sp>
        <p:nvSpPr>
          <p:cNvPr id="284" name="Google Shape;284;p27"/>
          <p:cNvSpPr txBox="1"/>
          <p:nvPr/>
        </p:nvSpPr>
        <p:spPr>
          <a:xfrm>
            <a:off x="4983000" y="751300"/>
            <a:ext cx="8322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85" name="Google Shape;285;p27"/>
          <p:cNvSpPr txBox="1"/>
          <p:nvPr/>
        </p:nvSpPr>
        <p:spPr>
          <a:xfrm>
            <a:off x="1473700" y="2817375"/>
            <a:ext cx="8322000" cy="52302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None/>
            </a:pPr>
            <a:endParaRPr sz="3200" b="1">
              <a:solidFill>
                <a:srgbClr val="D4D5D7"/>
              </a:solidFill>
              <a:latin typeface="Calibri"/>
              <a:ea typeface="Calibri"/>
              <a:cs typeface="Calibri"/>
              <a:sym typeface="Calibri"/>
            </a:endParaRPr>
          </a:p>
        </p:txBody>
      </p:sp>
      <p:sp>
        <p:nvSpPr>
          <p:cNvPr id="286" name="Google Shape;286;p27"/>
          <p:cNvSpPr txBox="1"/>
          <p:nvPr/>
        </p:nvSpPr>
        <p:spPr>
          <a:xfrm>
            <a:off x="10012500" y="2687325"/>
            <a:ext cx="6819300" cy="50568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None/>
            </a:pPr>
            <a:endParaRPr sz="3200" b="1">
              <a:solidFill>
                <a:srgbClr val="D4D5D7"/>
              </a:solidFill>
              <a:latin typeface="Calibri"/>
              <a:ea typeface="Calibri"/>
              <a:cs typeface="Calibri"/>
              <a:sym typeface="Calibri"/>
            </a:endParaRPr>
          </a:p>
        </p:txBody>
      </p:sp>
      <p:sp>
        <p:nvSpPr>
          <p:cNvPr id="287" name="Google Shape;287;p27"/>
          <p:cNvSpPr txBox="1"/>
          <p:nvPr/>
        </p:nvSpPr>
        <p:spPr>
          <a:xfrm>
            <a:off x="2802925" y="1151500"/>
            <a:ext cx="12439800" cy="327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US" sz="4500" b="1">
                <a:solidFill>
                  <a:srgbClr val="D4D5D7"/>
                </a:solidFill>
                <a:latin typeface="Calibri"/>
                <a:ea typeface="Calibri"/>
                <a:cs typeface="Calibri"/>
                <a:sym typeface="Calibri"/>
              </a:rPr>
              <a:t>CRITICAL INCIDENT</a:t>
            </a:r>
            <a:endParaRPr sz="4500" b="1">
              <a:solidFill>
                <a:srgbClr val="D4D5D7"/>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3700">
              <a:solidFill>
                <a:srgbClr val="D4D5D7"/>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3500">
                <a:solidFill>
                  <a:srgbClr val="D4D5D7"/>
                </a:solidFill>
                <a:latin typeface="Calibri"/>
                <a:ea typeface="Calibri"/>
                <a:cs typeface="Calibri"/>
                <a:sym typeface="Calibri"/>
              </a:rPr>
              <a:t>“Any event which has the potential to overwhelm one’s</a:t>
            </a:r>
            <a:endParaRPr sz="3500">
              <a:solidFill>
                <a:srgbClr val="D4D5D7"/>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3500">
                <a:solidFill>
                  <a:srgbClr val="D4D5D7"/>
                </a:solidFill>
                <a:latin typeface="Calibri"/>
                <a:ea typeface="Calibri"/>
                <a:cs typeface="Calibri"/>
                <a:sym typeface="Calibri"/>
              </a:rPr>
              <a:t>usual coping mechanisms resulting in psychological distress</a:t>
            </a:r>
            <a:endParaRPr sz="3500">
              <a:solidFill>
                <a:srgbClr val="D4D5D7"/>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3500">
                <a:solidFill>
                  <a:srgbClr val="D4D5D7"/>
                </a:solidFill>
                <a:latin typeface="Calibri"/>
                <a:ea typeface="Calibri"/>
                <a:cs typeface="Calibri"/>
                <a:sym typeface="Calibri"/>
              </a:rPr>
              <a:t>and an impairment of normal adaptive functioning”</a:t>
            </a:r>
            <a:endParaRPr sz="3500">
              <a:solidFill>
                <a:srgbClr val="D4D5D7"/>
              </a:solidFill>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pic>
        <p:nvPicPr>
          <p:cNvPr id="292" name="Google Shape;292;p28"/>
          <p:cNvPicPr preferRelativeResize="0"/>
          <p:nvPr/>
        </p:nvPicPr>
        <p:blipFill rotWithShape="1">
          <a:blip r:embed="rId3">
            <a:alphaModFix/>
          </a:blip>
          <a:srcRect t="7705" b="7705"/>
          <a:stretch/>
        </p:blipFill>
        <p:spPr>
          <a:xfrm>
            <a:off x="0" y="0"/>
            <a:ext cx="18287997" cy="10287001"/>
          </a:xfrm>
          <a:prstGeom prst="rect">
            <a:avLst/>
          </a:prstGeom>
          <a:noFill/>
          <a:ln>
            <a:noFill/>
          </a:ln>
        </p:spPr>
      </p:pic>
      <p:sp>
        <p:nvSpPr>
          <p:cNvPr id="293" name="Google Shape;293;p28"/>
          <p:cNvSpPr txBox="1"/>
          <p:nvPr/>
        </p:nvSpPr>
        <p:spPr>
          <a:xfrm>
            <a:off x="2539204" y="6647607"/>
            <a:ext cx="13209600" cy="215400"/>
          </a:xfrm>
          <a:prstGeom prst="rect">
            <a:avLst/>
          </a:prstGeom>
          <a:noFill/>
          <a:ln>
            <a:noFill/>
          </a:ln>
        </p:spPr>
        <p:txBody>
          <a:bodyPr spcFirstLastPara="1" wrap="square" lIns="0" tIns="0" rIns="0" bIns="0" anchor="t" anchorCtr="0">
            <a:spAutoFit/>
          </a:bodyPr>
          <a:lstStyle/>
          <a:p>
            <a:pPr marL="0" marR="0" lvl="0" indent="0" algn="ctr" rtl="0">
              <a:lnSpc>
                <a:spcPct val="150017"/>
              </a:lnSpc>
              <a:spcBef>
                <a:spcPts val="0"/>
              </a:spcBef>
              <a:spcAft>
                <a:spcPts val="0"/>
              </a:spcAft>
              <a:buClr>
                <a:srgbClr val="000000"/>
              </a:buClr>
              <a:buSzPts val="2799"/>
              <a:buFont typeface="Arial"/>
              <a:buNone/>
            </a:pPr>
            <a:endParaRPr sz="1400" b="0" i="0" u="none" strike="noStrike" cap="none">
              <a:solidFill>
                <a:srgbClr val="000000"/>
              </a:solidFill>
              <a:latin typeface="Arial"/>
              <a:ea typeface="Arial"/>
              <a:cs typeface="Arial"/>
              <a:sym typeface="Arial"/>
            </a:endParaRPr>
          </a:p>
        </p:txBody>
      </p:sp>
      <p:sp>
        <p:nvSpPr>
          <p:cNvPr id="294" name="Google Shape;294;p28"/>
          <p:cNvSpPr txBox="1"/>
          <p:nvPr/>
        </p:nvSpPr>
        <p:spPr>
          <a:xfrm>
            <a:off x="3373982" y="2326108"/>
            <a:ext cx="11540100" cy="215400"/>
          </a:xfrm>
          <a:prstGeom prst="rect">
            <a:avLst/>
          </a:prstGeom>
          <a:noFill/>
          <a:ln>
            <a:noFill/>
          </a:ln>
        </p:spPr>
        <p:txBody>
          <a:bodyPr spcFirstLastPara="1" wrap="square" lIns="0" tIns="0" rIns="0" bIns="0" anchor="t" anchorCtr="0">
            <a:spAutoFit/>
          </a:bodyPr>
          <a:lstStyle/>
          <a:p>
            <a:pPr marL="0" marR="0" lvl="0" indent="0" algn="ctr" rtl="0">
              <a:lnSpc>
                <a:spcPct val="131003"/>
              </a:lnSpc>
              <a:spcBef>
                <a:spcPts val="0"/>
              </a:spcBef>
              <a:spcAft>
                <a:spcPts val="0"/>
              </a:spcAft>
              <a:buClr>
                <a:srgbClr val="000000"/>
              </a:buClr>
              <a:buSzPts val="9428"/>
              <a:buFont typeface="Arial"/>
              <a:buNone/>
            </a:pPr>
            <a:endParaRPr sz="1400" b="0" i="0" u="none" strike="noStrike" cap="none">
              <a:solidFill>
                <a:srgbClr val="000000"/>
              </a:solidFill>
              <a:latin typeface="Arial"/>
              <a:ea typeface="Arial"/>
              <a:cs typeface="Arial"/>
              <a:sym typeface="Arial"/>
            </a:endParaRPr>
          </a:p>
        </p:txBody>
      </p:sp>
      <p:sp>
        <p:nvSpPr>
          <p:cNvPr id="295" name="Google Shape;295;p28"/>
          <p:cNvSpPr txBox="1"/>
          <p:nvPr/>
        </p:nvSpPr>
        <p:spPr>
          <a:xfrm>
            <a:off x="-1588263" y="1558574"/>
            <a:ext cx="18288000" cy="215400"/>
          </a:xfrm>
          <a:prstGeom prst="rect">
            <a:avLst/>
          </a:prstGeom>
          <a:noFill/>
          <a:ln>
            <a:noFill/>
          </a:ln>
        </p:spPr>
        <p:txBody>
          <a:bodyPr spcFirstLastPara="1" wrap="square" lIns="0" tIns="0" rIns="0" bIns="0" anchor="t" anchorCtr="0">
            <a:spAutoFit/>
          </a:bodyPr>
          <a:lstStyle/>
          <a:p>
            <a:pPr marL="0" marR="0" lvl="0" indent="0" algn="ctr" rtl="0">
              <a:lnSpc>
                <a:spcPct val="113969"/>
              </a:lnSpc>
              <a:spcBef>
                <a:spcPts val="0"/>
              </a:spcBef>
              <a:spcAft>
                <a:spcPts val="0"/>
              </a:spcAft>
              <a:buClr>
                <a:srgbClr val="000000"/>
              </a:buClr>
              <a:buSzPts val="3300"/>
              <a:buFont typeface="Arial"/>
              <a:buNone/>
            </a:pPr>
            <a:endParaRPr sz="1400" b="0" i="0" u="none" strike="noStrike" cap="none">
              <a:solidFill>
                <a:srgbClr val="000000"/>
              </a:solidFill>
              <a:latin typeface="Arial"/>
              <a:ea typeface="Arial"/>
              <a:cs typeface="Arial"/>
              <a:sym typeface="Arial"/>
            </a:endParaRPr>
          </a:p>
        </p:txBody>
      </p:sp>
      <p:pic>
        <p:nvPicPr>
          <p:cNvPr id="296" name="Google Shape;296;p28"/>
          <p:cNvPicPr preferRelativeResize="0"/>
          <p:nvPr/>
        </p:nvPicPr>
        <p:blipFill>
          <a:blip r:embed="rId4">
            <a:alphaModFix/>
          </a:blip>
          <a:stretch>
            <a:fillRect/>
          </a:stretch>
        </p:blipFill>
        <p:spPr>
          <a:xfrm>
            <a:off x="0" y="8192025"/>
            <a:ext cx="5418025" cy="2094976"/>
          </a:xfrm>
          <a:prstGeom prst="rect">
            <a:avLst/>
          </a:prstGeom>
          <a:noFill/>
          <a:ln>
            <a:noFill/>
          </a:ln>
        </p:spPr>
      </p:pic>
      <p:sp>
        <p:nvSpPr>
          <p:cNvPr id="297" name="Google Shape;297;p28"/>
          <p:cNvSpPr txBox="1"/>
          <p:nvPr/>
        </p:nvSpPr>
        <p:spPr>
          <a:xfrm>
            <a:off x="4696397" y="789074"/>
            <a:ext cx="8322000" cy="877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4500" b="1" dirty="0">
                <a:solidFill>
                  <a:schemeClr val="bg1"/>
                </a:solidFill>
              </a:rPr>
              <a:t>“The Terrible Ten”</a:t>
            </a:r>
            <a:endParaRPr sz="1100" dirty="0">
              <a:solidFill>
                <a:schemeClr val="bg1"/>
              </a:solidFill>
              <a:latin typeface="Calibri"/>
              <a:ea typeface="Calibri"/>
              <a:cs typeface="Calibri"/>
              <a:sym typeface="Calibri"/>
            </a:endParaRPr>
          </a:p>
        </p:txBody>
      </p:sp>
      <p:sp>
        <p:nvSpPr>
          <p:cNvPr id="298" name="Google Shape;298;p28"/>
          <p:cNvSpPr txBox="1"/>
          <p:nvPr/>
        </p:nvSpPr>
        <p:spPr>
          <a:xfrm>
            <a:off x="1473700" y="2817375"/>
            <a:ext cx="8322000" cy="52302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Clr>
                <a:schemeClr val="dk1"/>
              </a:buClr>
              <a:buSzPts val="1100"/>
              <a:buFont typeface="Arial"/>
              <a:buNone/>
            </a:pPr>
            <a:r>
              <a:rPr lang="en-US" sz="3500">
                <a:solidFill>
                  <a:srgbClr val="D4D5D7"/>
                </a:solidFill>
              </a:rPr>
              <a:t>•</a:t>
            </a:r>
            <a:r>
              <a:rPr lang="en-US" sz="3500" b="1">
                <a:solidFill>
                  <a:srgbClr val="D4D5D7"/>
                </a:solidFill>
                <a:latin typeface="Calibri"/>
                <a:ea typeface="Calibri"/>
                <a:cs typeface="Calibri"/>
                <a:sym typeface="Calibri"/>
              </a:rPr>
              <a:t>Suicide of Friend or Colleague</a:t>
            </a:r>
            <a:endParaRPr sz="3500" b="1">
              <a:solidFill>
                <a:srgbClr val="D4D5D7"/>
              </a:solidFill>
              <a:latin typeface="Calibri"/>
              <a:ea typeface="Calibri"/>
              <a:cs typeface="Calibri"/>
              <a:sym typeface="Calibri"/>
            </a:endParaRPr>
          </a:p>
          <a:p>
            <a:pPr marL="0" lvl="0" indent="0" algn="l" rtl="0">
              <a:lnSpc>
                <a:spcPct val="90000"/>
              </a:lnSpc>
              <a:spcBef>
                <a:spcPts val="1000"/>
              </a:spcBef>
              <a:spcAft>
                <a:spcPts val="0"/>
              </a:spcAft>
              <a:buClr>
                <a:schemeClr val="dk1"/>
              </a:buClr>
              <a:buSzPts val="1100"/>
              <a:buFont typeface="Arial"/>
              <a:buNone/>
            </a:pPr>
            <a:r>
              <a:rPr lang="en-US" sz="3500">
                <a:solidFill>
                  <a:srgbClr val="D4D5D7"/>
                </a:solidFill>
              </a:rPr>
              <a:t>•</a:t>
            </a:r>
            <a:r>
              <a:rPr lang="en-US" sz="3500" b="1">
                <a:solidFill>
                  <a:srgbClr val="D4D5D7"/>
                </a:solidFill>
                <a:latin typeface="Calibri"/>
                <a:ea typeface="Calibri"/>
                <a:cs typeface="Calibri"/>
                <a:sym typeface="Calibri"/>
              </a:rPr>
              <a:t>Line of Duty Death</a:t>
            </a:r>
            <a:endParaRPr sz="3500" b="1">
              <a:solidFill>
                <a:srgbClr val="D4D5D7"/>
              </a:solidFill>
              <a:latin typeface="Calibri"/>
              <a:ea typeface="Calibri"/>
              <a:cs typeface="Calibri"/>
              <a:sym typeface="Calibri"/>
            </a:endParaRPr>
          </a:p>
          <a:p>
            <a:pPr marL="0" lvl="0" indent="0" algn="l" rtl="0">
              <a:lnSpc>
                <a:spcPct val="90000"/>
              </a:lnSpc>
              <a:spcBef>
                <a:spcPts val="1000"/>
              </a:spcBef>
              <a:spcAft>
                <a:spcPts val="0"/>
              </a:spcAft>
              <a:buClr>
                <a:schemeClr val="dk1"/>
              </a:buClr>
              <a:buSzPts val="1100"/>
              <a:buFont typeface="Arial"/>
              <a:buNone/>
            </a:pPr>
            <a:r>
              <a:rPr lang="en-US" sz="3500">
                <a:solidFill>
                  <a:srgbClr val="D4D5D7"/>
                </a:solidFill>
              </a:rPr>
              <a:t>•</a:t>
            </a:r>
            <a:r>
              <a:rPr lang="en-US" sz="3500" b="1">
                <a:solidFill>
                  <a:srgbClr val="D4D5D7"/>
                </a:solidFill>
                <a:latin typeface="Calibri"/>
                <a:ea typeface="Calibri"/>
                <a:cs typeface="Calibri"/>
                <a:sym typeface="Calibri"/>
              </a:rPr>
              <a:t>Line of Duty Injury</a:t>
            </a:r>
            <a:endParaRPr sz="3500" b="1">
              <a:solidFill>
                <a:srgbClr val="D4D5D7"/>
              </a:solidFill>
              <a:latin typeface="Calibri"/>
              <a:ea typeface="Calibri"/>
              <a:cs typeface="Calibri"/>
              <a:sym typeface="Calibri"/>
            </a:endParaRPr>
          </a:p>
          <a:p>
            <a:pPr marL="0" lvl="0" indent="0" algn="l" rtl="0">
              <a:lnSpc>
                <a:spcPct val="90000"/>
              </a:lnSpc>
              <a:spcBef>
                <a:spcPts val="1000"/>
              </a:spcBef>
              <a:spcAft>
                <a:spcPts val="0"/>
              </a:spcAft>
              <a:buClr>
                <a:schemeClr val="dk1"/>
              </a:buClr>
              <a:buSzPts val="1100"/>
              <a:buFont typeface="Arial"/>
              <a:buNone/>
            </a:pPr>
            <a:r>
              <a:rPr lang="en-US" sz="3500">
                <a:solidFill>
                  <a:srgbClr val="D4D5D7"/>
                </a:solidFill>
              </a:rPr>
              <a:t>•</a:t>
            </a:r>
            <a:r>
              <a:rPr lang="en-US" sz="3500" b="1">
                <a:solidFill>
                  <a:srgbClr val="D4D5D7"/>
                </a:solidFill>
                <a:latin typeface="Calibri"/>
                <a:ea typeface="Calibri"/>
                <a:cs typeface="Calibri"/>
                <a:sym typeface="Calibri"/>
              </a:rPr>
              <a:t>Disaster / Multi-Casualty Incident</a:t>
            </a:r>
            <a:endParaRPr sz="3500" b="1">
              <a:solidFill>
                <a:srgbClr val="D4D5D7"/>
              </a:solidFill>
              <a:latin typeface="Calibri"/>
              <a:ea typeface="Calibri"/>
              <a:cs typeface="Calibri"/>
              <a:sym typeface="Calibri"/>
            </a:endParaRPr>
          </a:p>
          <a:p>
            <a:pPr marL="0" lvl="0" indent="0" algn="l" rtl="0">
              <a:lnSpc>
                <a:spcPct val="90000"/>
              </a:lnSpc>
              <a:spcBef>
                <a:spcPts val="1000"/>
              </a:spcBef>
              <a:spcAft>
                <a:spcPts val="0"/>
              </a:spcAft>
              <a:buClr>
                <a:schemeClr val="dk1"/>
              </a:buClr>
              <a:buSzPts val="1100"/>
              <a:buFont typeface="Arial"/>
              <a:buNone/>
            </a:pPr>
            <a:r>
              <a:rPr lang="en-US" sz="3500">
                <a:solidFill>
                  <a:srgbClr val="D4D5D7"/>
                </a:solidFill>
              </a:rPr>
              <a:t>•</a:t>
            </a:r>
            <a:r>
              <a:rPr lang="en-US" sz="3500" b="1">
                <a:solidFill>
                  <a:srgbClr val="D4D5D7"/>
                </a:solidFill>
                <a:latin typeface="Calibri"/>
                <a:ea typeface="Calibri"/>
                <a:cs typeface="Calibri"/>
                <a:sym typeface="Calibri"/>
              </a:rPr>
              <a:t>Shootings / Explosions or Events with Extreme Threat to Participants</a:t>
            </a:r>
            <a:endParaRPr sz="3500" b="1">
              <a:solidFill>
                <a:srgbClr val="D4D5D7"/>
              </a:solidFill>
              <a:latin typeface="Calibri"/>
              <a:ea typeface="Calibri"/>
              <a:cs typeface="Calibri"/>
              <a:sym typeface="Calibri"/>
            </a:endParaRPr>
          </a:p>
        </p:txBody>
      </p:sp>
      <p:sp>
        <p:nvSpPr>
          <p:cNvPr id="299" name="Google Shape;299;p28"/>
          <p:cNvSpPr txBox="1"/>
          <p:nvPr/>
        </p:nvSpPr>
        <p:spPr>
          <a:xfrm>
            <a:off x="10012500" y="2687325"/>
            <a:ext cx="6819300" cy="50568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Clr>
                <a:schemeClr val="dk1"/>
              </a:buClr>
              <a:buSzPts val="1100"/>
              <a:buFont typeface="Arial"/>
              <a:buNone/>
            </a:pPr>
            <a:r>
              <a:rPr lang="en-US" sz="3500">
                <a:solidFill>
                  <a:srgbClr val="D4D5D7"/>
                </a:solidFill>
              </a:rPr>
              <a:t>•</a:t>
            </a:r>
            <a:r>
              <a:rPr lang="en-US" sz="3500" b="1">
                <a:solidFill>
                  <a:srgbClr val="D4D5D7"/>
                </a:solidFill>
                <a:latin typeface="Calibri"/>
                <a:ea typeface="Calibri"/>
                <a:cs typeface="Calibri"/>
                <a:sym typeface="Calibri"/>
              </a:rPr>
              <a:t>Significant Events involving Children</a:t>
            </a:r>
            <a:endParaRPr sz="3500" b="1">
              <a:solidFill>
                <a:srgbClr val="D4D5D7"/>
              </a:solidFill>
              <a:latin typeface="Calibri"/>
              <a:ea typeface="Calibri"/>
              <a:cs typeface="Calibri"/>
              <a:sym typeface="Calibri"/>
            </a:endParaRPr>
          </a:p>
          <a:p>
            <a:pPr marL="0" lvl="0" indent="0" algn="l" rtl="0">
              <a:lnSpc>
                <a:spcPct val="90000"/>
              </a:lnSpc>
              <a:spcBef>
                <a:spcPts val="1000"/>
              </a:spcBef>
              <a:spcAft>
                <a:spcPts val="0"/>
              </a:spcAft>
              <a:buClr>
                <a:schemeClr val="dk1"/>
              </a:buClr>
              <a:buSzPts val="1100"/>
              <a:buFont typeface="Arial"/>
              <a:buNone/>
            </a:pPr>
            <a:r>
              <a:rPr lang="en-US" sz="3500">
                <a:solidFill>
                  <a:srgbClr val="D4D5D7"/>
                </a:solidFill>
              </a:rPr>
              <a:t>•</a:t>
            </a:r>
            <a:r>
              <a:rPr lang="en-US" sz="3500" b="1">
                <a:solidFill>
                  <a:srgbClr val="D4D5D7"/>
                </a:solidFill>
                <a:latin typeface="Calibri"/>
                <a:ea typeface="Calibri"/>
                <a:cs typeface="Calibri"/>
                <a:sym typeface="Calibri"/>
              </a:rPr>
              <a:t>Prolonged Incidents</a:t>
            </a:r>
            <a:endParaRPr sz="3500" b="1">
              <a:solidFill>
                <a:srgbClr val="D4D5D7"/>
              </a:solidFill>
              <a:latin typeface="Calibri"/>
              <a:ea typeface="Calibri"/>
              <a:cs typeface="Calibri"/>
              <a:sym typeface="Calibri"/>
            </a:endParaRPr>
          </a:p>
          <a:p>
            <a:pPr marL="0" lvl="0" indent="0" algn="l" rtl="0">
              <a:lnSpc>
                <a:spcPct val="90000"/>
              </a:lnSpc>
              <a:spcBef>
                <a:spcPts val="1000"/>
              </a:spcBef>
              <a:spcAft>
                <a:spcPts val="0"/>
              </a:spcAft>
              <a:buClr>
                <a:schemeClr val="dk1"/>
              </a:buClr>
              <a:buSzPts val="1100"/>
              <a:buFont typeface="Arial"/>
              <a:buNone/>
            </a:pPr>
            <a:r>
              <a:rPr lang="en-US" sz="3500">
                <a:solidFill>
                  <a:srgbClr val="D4D5D7"/>
                </a:solidFill>
              </a:rPr>
              <a:t>•</a:t>
            </a:r>
            <a:r>
              <a:rPr lang="en-US" sz="3500" b="1">
                <a:solidFill>
                  <a:srgbClr val="D4D5D7"/>
                </a:solidFill>
                <a:latin typeface="Calibri"/>
                <a:ea typeface="Calibri"/>
                <a:cs typeface="Calibri"/>
                <a:sym typeface="Calibri"/>
              </a:rPr>
              <a:t>Events involving Persons known to the operations personnel</a:t>
            </a:r>
            <a:endParaRPr sz="3500" b="1">
              <a:solidFill>
                <a:srgbClr val="D4D5D7"/>
              </a:solidFill>
              <a:latin typeface="Calibri"/>
              <a:ea typeface="Calibri"/>
              <a:cs typeface="Calibri"/>
              <a:sym typeface="Calibri"/>
            </a:endParaRPr>
          </a:p>
          <a:p>
            <a:pPr marL="0" lvl="0" indent="0" algn="l" rtl="0">
              <a:lnSpc>
                <a:spcPct val="90000"/>
              </a:lnSpc>
              <a:spcBef>
                <a:spcPts val="1000"/>
              </a:spcBef>
              <a:spcAft>
                <a:spcPts val="0"/>
              </a:spcAft>
              <a:buClr>
                <a:schemeClr val="dk1"/>
              </a:buClr>
              <a:buSzPts val="1100"/>
              <a:buFont typeface="Arial"/>
              <a:buNone/>
            </a:pPr>
            <a:r>
              <a:rPr lang="en-US" sz="3500">
                <a:solidFill>
                  <a:srgbClr val="D4D5D7"/>
                </a:solidFill>
              </a:rPr>
              <a:t>•</a:t>
            </a:r>
            <a:r>
              <a:rPr lang="en-US" sz="3500" b="1">
                <a:solidFill>
                  <a:srgbClr val="D4D5D7"/>
                </a:solidFill>
                <a:latin typeface="Calibri"/>
                <a:ea typeface="Calibri"/>
                <a:cs typeface="Calibri"/>
                <a:sym typeface="Calibri"/>
              </a:rPr>
              <a:t>Excessive Media</a:t>
            </a:r>
            <a:endParaRPr sz="3500" b="1">
              <a:solidFill>
                <a:srgbClr val="D4D5D7"/>
              </a:solidFill>
              <a:latin typeface="Calibri"/>
              <a:ea typeface="Calibri"/>
              <a:cs typeface="Calibri"/>
              <a:sym typeface="Calibri"/>
            </a:endParaRPr>
          </a:p>
          <a:p>
            <a:pPr marL="0" lvl="0" indent="0" algn="l" rtl="0">
              <a:lnSpc>
                <a:spcPct val="90000"/>
              </a:lnSpc>
              <a:spcBef>
                <a:spcPts val="1000"/>
              </a:spcBef>
              <a:spcAft>
                <a:spcPts val="0"/>
              </a:spcAft>
              <a:buClr>
                <a:schemeClr val="dk1"/>
              </a:buClr>
              <a:buSzPts val="1100"/>
              <a:buFont typeface="Arial"/>
              <a:buNone/>
            </a:pPr>
            <a:r>
              <a:rPr lang="en-US" sz="3500">
                <a:solidFill>
                  <a:srgbClr val="D4D5D7"/>
                </a:solidFill>
              </a:rPr>
              <a:t>•</a:t>
            </a:r>
            <a:r>
              <a:rPr lang="en-US" sz="3500" b="1">
                <a:solidFill>
                  <a:srgbClr val="D4D5D7"/>
                </a:solidFill>
                <a:latin typeface="Calibri"/>
                <a:ea typeface="Calibri"/>
                <a:cs typeface="Calibri"/>
                <a:sym typeface="Calibri"/>
              </a:rPr>
              <a:t>Event capable of causing considerable Emotional Distress</a:t>
            </a:r>
            <a:endParaRPr sz="3500" b="1">
              <a:solidFill>
                <a:srgbClr val="D4D5D7"/>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pic>
        <p:nvPicPr>
          <p:cNvPr id="304" name="Google Shape;304;p29"/>
          <p:cNvPicPr preferRelativeResize="0"/>
          <p:nvPr/>
        </p:nvPicPr>
        <p:blipFill rotWithShape="1">
          <a:blip r:embed="rId3">
            <a:alphaModFix/>
          </a:blip>
          <a:srcRect t="7705" b="7705"/>
          <a:stretch/>
        </p:blipFill>
        <p:spPr>
          <a:xfrm>
            <a:off x="0" y="0"/>
            <a:ext cx="18287997" cy="10287001"/>
          </a:xfrm>
          <a:prstGeom prst="rect">
            <a:avLst/>
          </a:prstGeom>
          <a:noFill/>
          <a:ln>
            <a:noFill/>
          </a:ln>
        </p:spPr>
      </p:pic>
      <p:sp>
        <p:nvSpPr>
          <p:cNvPr id="305" name="Google Shape;305;p29"/>
          <p:cNvSpPr txBox="1"/>
          <p:nvPr/>
        </p:nvSpPr>
        <p:spPr>
          <a:xfrm>
            <a:off x="2539204" y="6647607"/>
            <a:ext cx="13209600" cy="215400"/>
          </a:xfrm>
          <a:prstGeom prst="rect">
            <a:avLst/>
          </a:prstGeom>
          <a:noFill/>
          <a:ln>
            <a:noFill/>
          </a:ln>
        </p:spPr>
        <p:txBody>
          <a:bodyPr spcFirstLastPara="1" wrap="square" lIns="0" tIns="0" rIns="0" bIns="0" anchor="t" anchorCtr="0">
            <a:spAutoFit/>
          </a:bodyPr>
          <a:lstStyle/>
          <a:p>
            <a:pPr marL="0" marR="0" lvl="0" indent="0" algn="ctr" rtl="0">
              <a:lnSpc>
                <a:spcPct val="150017"/>
              </a:lnSpc>
              <a:spcBef>
                <a:spcPts val="0"/>
              </a:spcBef>
              <a:spcAft>
                <a:spcPts val="0"/>
              </a:spcAft>
              <a:buClr>
                <a:srgbClr val="000000"/>
              </a:buClr>
              <a:buSzPts val="2799"/>
              <a:buFont typeface="Arial"/>
              <a:buNone/>
            </a:pPr>
            <a:endParaRPr sz="1400" b="0" i="0" u="none" strike="noStrike" cap="none">
              <a:solidFill>
                <a:srgbClr val="000000"/>
              </a:solidFill>
              <a:latin typeface="Arial"/>
              <a:ea typeface="Arial"/>
              <a:cs typeface="Arial"/>
              <a:sym typeface="Arial"/>
            </a:endParaRPr>
          </a:p>
        </p:txBody>
      </p:sp>
      <p:sp>
        <p:nvSpPr>
          <p:cNvPr id="306" name="Google Shape;306;p29"/>
          <p:cNvSpPr txBox="1"/>
          <p:nvPr/>
        </p:nvSpPr>
        <p:spPr>
          <a:xfrm>
            <a:off x="3373982" y="2326108"/>
            <a:ext cx="11540100" cy="215400"/>
          </a:xfrm>
          <a:prstGeom prst="rect">
            <a:avLst/>
          </a:prstGeom>
          <a:noFill/>
          <a:ln>
            <a:noFill/>
          </a:ln>
        </p:spPr>
        <p:txBody>
          <a:bodyPr spcFirstLastPara="1" wrap="square" lIns="0" tIns="0" rIns="0" bIns="0" anchor="t" anchorCtr="0">
            <a:spAutoFit/>
          </a:bodyPr>
          <a:lstStyle/>
          <a:p>
            <a:pPr marL="0" marR="0" lvl="0" indent="0" algn="ctr" rtl="0">
              <a:lnSpc>
                <a:spcPct val="131003"/>
              </a:lnSpc>
              <a:spcBef>
                <a:spcPts val="0"/>
              </a:spcBef>
              <a:spcAft>
                <a:spcPts val="0"/>
              </a:spcAft>
              <a:buClr>
                <a:srgbClr val="000000"/>
              </a:buClr>
              <a:buSzPts val="9428"/>
              <a:buFont typeface="Arial"/>
              <a:buNone/>
            </a:pPr>
            <a:endParaRPr sz="1400" b="0" i="0" u="none" strike="noStrike" cap="none">
              <a:solidFill>
                <a:srgbClr val="000000"/>
              </a:solidFill>
              <a:latin typeface="Arial"/>
              <a:ea typeface="Arial"/>
              <a:cs typeface="Arial"/>
              <a:sym typeface="Arial"/>
            </a:endParaRPr>
          </a:p>
        </p:txBody>
      </p:sp>
      <p:sp>
        <p:nvSpPr>
          <p:cNvPr id="307" name="Google Shape;307;p29"/>
          <p:cNvSpPr txBox="1"/>
          <p:nvPr/>
        </p:nvSpPr>
        <p:spPr>
          <a:xfrm>
            <a:off x="-1588263" y="1558574"/>
            <a:ext cx="18288000" cy="215400"/>
          </a:xfrm>
          <a:prstGeom prst="rect">
            <a:avLst/>
          </a:prstGeom>
          <a:noFill/>
          <a:ln>
            <a:noFill/>
          </a:ln>
        </p:spPr>
        <p:txBody>
          <a:bodyPr spcFirstLastPara="1" wrap="square" lIns="0" tIns="0" rIns="0" bIns="0" anchor="t" anchorCtr="0">
            <a:spAutoFit/>
          </a:bodyPr>
          <a:lstStyle/>
          <a:p>
            <a:pPr marL="0" marR="0" lvl="0" indent="0" algn="ctr" rtl="0">
              <a:lnSpc>
                <a:spcPct val="113969"/>
              </a:lnSpc>
              <a:spcBef>
                <a:spcPts val="0"/>
              </a:spcBef>
              <a:spcAft>
                <a:spcPts val="0"/>
              </a:spcAft>
              <a:buClr>
                <a:srgbClr val="000000"/>
              </a:buClr>
              <a:buSzPts val="3300"/>
              <a:buFont typeface="Arial"/>
              <a:buNone/>
            </a:pPr>
            <a:endParaRPr sz="1400" b="0" i="0" u="none" strike="noStrike" cap="none">
              <a:solidFill>
                <a:srgbClr val="000000"/>
              </a:solidFill>
              <a:latin typeface="Arial"/>
              <a:ea typeface="Arial"/>
              <a:cs typeface="Arial"/>
              <a:sym typeface="Arial"/>
            </a:endParaRPr>
          </a:p>
        </p:txBody>
      </p:sp>
      <p:pic>
        <p:nvPicPr>
          <p:cNvPr id="308" name="Google Shape;308;p29"/>
          <p:cNvPicPr preferRelativeResize="0"/>
          <p:nvPr/>
        </p:nvPicPr>
        <p:blipFill>
          <a:blip r:embed="rId4">
            <a:alphaModFix/>
          </a:blip>
          <a:stretch>
            <a:fillRect/>
          </a:stretch>
        </p:blipFill>
        <p:spPr>
          <a:xfrm>
            <a:off x="0" y="8706000"/>
            <a:ext cx="4088801" cy="1580999"/>
          </a:xfrm>
          <a:prstGeom prst="rect">
            <a:avLst/>
          </a:prstGeom>
          <a:noFill/>
          <a:ln>
            <a:noFill/>
          </a:ln>
        </p:spPr>
      </p:pic>
      <p:sp>
        <p:nvSpPr>
          <p:cNvPr id="309" name="Google Shape;309;p29"/>
          <p:cNvSpPr txBox="1"/>
          <p:nvPr/>
        </p:nvSpPr>
        <p:spPr>
          <a:xfrm>
            <a:off x="4983000" y="751300"/>
            <a:ext cx="8322000" cy="877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sz="4500">
                <a:solidFill>
                  <a:srgbClr val="D4D5D7"/>
                </a:solidFill>
                <a:latin typeface="Calibri"/>
                <a:ea typeface="Calibri"/>
                <a:cs typeface="Calibri"/>
                <a:sym typeface="Calibri"/>
              </a:rPr>
              <a:t>SUDDEN CHANGES IN BEHAVIOR</a:t>
            </a:r>
            <a:endParaRPr sz="3600">
              <a:solidFill>
                <a:srgbClr val="D4D5D7"/>
              </a:solidFill>
              <a:latin typeface="Calibri"/>
              <a:ea typeface="Calibri"/>
              <a:cs typeface="Calibri"/>
              <a:sym typeface="Calibri"/>
            </a:endParaRPr>
          </a:p>
        </p:txBody>
      </p:sp>
      <p:sp>
        <p:nvSpPr>
          <p:cNvPr id="310" name="Google Shape;310;p29"/>
          <p:cNvSpPr txBox="1"/>
          <p:nvPr/>
        </p:nvSpPr>
        <p:spPr>
          <a:xfrm>
            <a:off x="1473700" y="2817375"/>
            <a:ext cx="8322000" cy="52302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None/>
            </a:pPr>
            <a:endParaRPr sz="3200" b="1">
              <a:solidFill>
                <a:srgbClr val="D4D5D7"/>
              </a:solidFill>
              <a:latin typeface="Calibri"/>
              <a:ea typeface="Calibri"/>
              <a:cs typeface="Calibri"/>
              <a:sym typeface="Calibri"/>
            </a:endParaRPr>
          </a:p>
        </p:txBody>
      </p:sp>
      <p:sp>
        <p:nvSpPr>
          <p:cNvPr id="311" name="Google Shape;311;p29"/>
          <p:cNvSpPr txBox="1"/>
          <p:nvPr/>
        </p:nvSpPr>
        <p:spPr>
          <a:xfrm>
            <a:off x="9795700" y="2326100"/>
            <a:ext cx="6819300" cy="5056800"/>
          </a:xfrm>
          <a:prstGeom prst="rect">
            <a:avLst/>
          </a:prstGeom>
          <a:noFill/>
          <a:ln>
            <a:noFill/>
          </a:ln>
        </p:spPr>
        <p:txBody>
          <a:bodyPr spcFirstLastPara="1" wrap="square" lIns="91425" tIns="91425" rIns="91425" bIns="91425" anchor="t" anchorCtr="0">
            <a:noAutofit/>
          </a:bodyPr>
          <a:lstStyle/>
          <a:p>
            <a:pPr marL="457200" lvl="0" indent="-450850" algn="l" rtl="0">
              <a:spcBef>
                <a:spcPts val="0"/>
              </a:spcBef>
              <a:spcAft>
                <a:spcPts val="0"/>
              </a:spcAft>
              <a:buClr>
                <a:srgbClr val="D4D5D7"/>
              </a:buClr>
              <a:buSzPts val="3500"/>
              <a:buFont typeface="Calibri"/>
              <a:buChar char="●"/>
            </a:pPr>
            <a:r>
              <a:rPr lang="en-US" sz="3500">
                <a:solidFill>
                  <a:srgbClr val="D4D5D7"/>
                </a:solidFill>
                <a:latin typeface="Calibri"/>
                <a:ea typeface="Calibri"/>
                <a:cs typeface="Calibri"/>
                <a:sym typeface="Calibri"/>
              </a:rPr>
              <a:t>Requesting additional shifts or excessive amounts of overtime</a:t>
            </a:r>
            <a:endParaRPr sz="3500">
              <a:solidFill>
                <a:srgbClr val="D4D5D7"/>
              </a:solidFill>
              <a:latin typeface="Calibri"/>
              <a:ea typeface="Calibri"/>
              <a:cs typeface="Calibri"/>
              <a:sym typeface="Calibri"/>
            </a:endParaRPr>
          </a:p>
          <a:p>
            <a:pPr marL="457200" lvl="0" indent="0" algn="l" rtl="0">
              <a:spcBef>
                <a:spcPts val="0"/>
              </a:spcBef>
              <a:spcAft>
                <a:spcPts val="0"/>
              </a:spcAft>
              <a:buNone/>
            </a:pPr>
            <a:endParaRPr sz="3500">
              <a:solidFill>
                <a:srgbClr val="D4D5D7"/>
              </a:solidFill>
              <a:latin typeface="Calibri"/>
              <a:ea typeface="Calibri"/>
              <a:cs typeface="Calibri"/>
              <a:sym typeface="Calibri"/>
            </a:endParaRPr>
          </a:p>
          <a:p>
            <a:pPr marL="457200" lvl="0" indent="-450850" algn="l" rtl="0">
              <a:spcBef>
                <a:spcPts val="0"/>
              </a:spcBef>
              <a:spcAft>
                <a:spcPts val="0"/>
              </a:spcAft>
              <a:buClr>
                <a:srgbClr val="D4D5D7"/>
              </a:buClr>
              <a:buSzPts val="3500"/>
              <a:buFont typeface="Calibri"/>
              <a:buChar char="●"/>
            </a:pPr>
            <a:r>
              <a:rPr lang="en-US" sz="3500">
                <a:solidFill>
                  <a:srgbClr val="D4D5D7"/>
                </a:solidFill>
                <a:latin typeface="Calibri"/>
                <a:ea typeface="Calibri"/>
                <a:cs typeface="Calibri"/>
                <a:sym typeface="Calibri"/>
              </a:rPr>
              <a:t>Decreased social interactions</a:t>
            </a:r>
            <a:endParaRPr sz="3500">
              <a:solidFill>
                <a:srgbClr val="D4D5D7"/>
              </a:solidFill>
              <a:latin typeface="Calibri"/>
              <a:ea typeface="Calibri"/>
              <a:cs typeface="Calibri"/>
              <a:sym typeface="Calibri"/>
            </a:endParaRPr>
          </a:p>
          <a:p>
            <a:pPr marL="457200" lvl="0" indent="0" algn="l" rtl="0">
              <a:spcBef>
                <a:spcPts val="0"/>
              </a:spcBef>
              <a:spcAft>
                <a:spcPts val="0"/>
              </a:spcAft>
              <a:buNone/>
            </a:pPr>
            <a:endParaRPr sz="3500">
              <a:solidFill>
                <a:srgbClr val="D4D5D7"/>
              </a:solidFill>
              <a:latin typeface="Calibri"/>
              <a:ea typeface="Calibri"/>
              <a:cs typeface="Calibri"/>
              <a:sym typeface="Calibri"/>
            </a:endParaRPr>
          </a:p>
          <a:p>
            <a:pPr marL="457200" lvl="0" indent="-450850" algn="l" rtl="0">
              <a:spcBef>
                <a:spcPts val="0"/>
              </a:spcBef>
              <a:spcAft>
                <a:spcPts val="0"/>
              </a:spcAft>
              <a:buClr>
                <a:srgbClr val="D4D5D7"/>
              </a:buClr>
              <a:buSzPts val="3500"/>
              <a:buFont typeface="Calibri"/>
              <a:buChar char="●"/>
            </a:pPr>
            <a:r>
              <a:rPr lang="en-US" sz="3500">
                <a:solidFill>
                  <a:srgbClr val="D4D5D7"/>
                </a:solidFill>
                <a:latin typeface="Calibri"/>
                <a:ea typeface="Calibri"/>
                <a:cs typeface="Calibri"/>
                <a:sym typeface="Calibri"/>
              </a:rPr>
              <a:t>Increased anger and irritability</a:t>
            </a:r>
            <a:endParaRPr sz="3500">
              <a:solidFill>
                <a:srgbClr val="D4D5D7"/>
              </a:solidFill>
              <a:latin typeface="Calibri"/>
              <a:ea typeface="Calibri"/>
              <a:cs typeface="Calibri"/>
              <a:sym typeface="Calibri"/>
            </a:endParaRPr>
          </a:p>
          <a:p>
            <a:pPr marL="457200" lvl="0" indent="0" algn="l" rtl="0">
              <a:spcBef>
                <a:spcPts val="0"/>
              </a:spcBef>
              <a:spcAft>
                <a:spcPts val="0"/>
              </a:spcAft>
              <a:buNone/>
            </a:pPr>
            <a:endParaRPr sz="3500">
              <a:solidFill>
                <a:srgbClr val="D4D5D7"/>
              </a:solidFill>
              <a:latin typeface="Calibri"/>
              <a:ea typeface="Calibri"/>
              <a:cs typeface="Calibri"/>
              <a:sym typeface="Calibri"/>
            </a:endParaRPr>
          </a:p>
          <a:p>
            <a:pPr marL="457200" lvl="0" indent="-450850" algn="l" rtl="0">
              <a:spcBef>
                <a:spcPts val="0"/>
              </a:spcBef>
              <a:spcAft>
                <a:spcPts val="0"/>
              </a:spcAft>
              <a:buClr>
                <a:srgbClr val="D4D5D7"/>
              </a:buClr>
              <a:buSzPts val="3500"/>
              <a:buFont typeface="Calibri"/>
              <a:buChar char="●"/>
            </a:pPr>
            <a:r>
              <a:rPr lang="en-US" sz="3500">
                <a:solidFill>
                  <a:srgbClr val="D4D5D7"/>
                </a:solidFill>
                <a:latin typeface="Calibri"/>
                <a:ea typeface="Calibri"/>
                <a:cs typeface="Calibri"/>
                <a:sym typeface="Calibri"/>
              </a:rPr>
              <a:t>Increased alcohol use</a:t>
            </a:r>
            <a:endParaRPr sz="3500">
              <a:solidFill>
                <a:srgbClr val="D4D5D7"/>
              </a:solidFill>
              <a:latin typeface="Calibri"/>
              <a:ea typeface="Calibri"/>
              <a:cs typeface="Calibri"/>
              <a:sym typeface="Calibri"/>
            </a:endParaRPr>
          </a:p>
          <a:p>
            <a:pPr marL="457200" lvl="0" indent="0" algn="l" rtl="0">
              <a:spcBef>
                <a:spcPts val="0"/>
              </a:spcBef>
              <a:spcAft>
                <a:spcPts val="0"/>
              </a:spcAft>
              <a:buNone/>
            </a:pPr>
            <a:endParaRPr sz="3500">
              <a:solidFill>
                <a:srgbClr val="D4D5D7"/>
              </a:solidFill>
              <a:latin typeface="Calibri"/>
              <a:ea typeface="Calibri"/>
              <a:cs typeface="Calibri"/>
              <a:sym typeface="Calibri"/>
            </a:endParaRPr>
          </a:p>
          <a:p>
            <a:pPr marL="457200" lvl="0" indent="-450850" algn="l" rtl="0">
              <a:spcBef>
                <a:spcPts val="0"/>
              </a:spcBef>
              <a:spcAft>
                <a:spcPts val="0"/>
              </a:spcAft>
              <a:buClr>
                <a:srgbClr val="D4D5D7"/>
              </a:buClr>
              <a:buSzPts val="3500"/>
              <a:buFont typeface="Calibri"/>
              <a:buChar char="●"/>
            </a:pPr>
            <a:r>
              <a:rPr lang="en-US" sz="3500">
                <a:solidFill>
                  <a:srgbClr val="D4D5D7"/>
                </a:solidFill>
                <a:latin typeface="Calibri"/>
                <a:ea typeface="Calibri"/>
                <a:cs typeface="Calibri"/>
                <a:sym typeface="Calibri"/>
              </a:rPr>
              <a:t>DUI or other offenses</a:t>
            </a:r>
            <a:endParaRPr sz="4400" b="1">
              <a:solidFill>
                <a:srgbClr val="D4D5D7"/>
              </a:solidFill>
              <a:latin typeface="Calibri"/>
              <a:ea typeface="Calibri"/>
              <a:cs typeface="Calibri"/>
              <a:sym typeface="Calibri"/>
            </a:endParaRPr>
          </a:p>
        </p:txBody>
      </p:sp>
      <p:sp>
        <p:nvSpPr>
          <p:cNvPr id="312" name="Google Shape;312;p29"/>
          <p:cNvSpPr txBox="1"/>
          <p:nvPr/>
        </p:nvSpPr>
        <p:spPr>
          <a:xfrm>
            <a:off x="1473700" y="1628500"/>
            <a:ext cx="7325100" cy="7742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endParaRPr sz="230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2300">
              <a:latin typeface="Calibri"/>
              <a:ea typeface="Calibri"/>
              <a:cs typeface="Calibri"/>
              <a:sym typeface="Calibri"/>
            </a:endParaRPr>
          </a:p>
          <a:p>
            <a:pPr marL="457200" lvl="0" indent="-450850" algn="l" rtl="0">
              <a:spcBef>
                <a:spcPts val="0"/>
              </a:spcBef>
              <a:spcAft>
                <a:spcPts val="0"/>
              </a:spcAft>
              <a:buClr>
                <a:srgbClr val="D4D5D7"/>
              </a:buClr>
              <a:buSzPts val="3500"/>
              <a:buFont typeface="Calibri"/>
              <a:buChar char="●"/>
            </a:pPr>
            <a:r>
              <a:rPr lang="en-US" sz="3500">
                <a:solidFill>
                  <a:srgbClr val="D4D5D7"/>
                </a:solidFill>
                <a:latin typeface="Calibri"/>
                <a:ea typeface="Calibri"/>
                <a:cs typeface="Calibri"/>
                <a:sym typeface="Calibri"/>
              </a:rPr>
              <a:t>Increased “sick days”</a:t>
            </a:r>
            <a:endParaRPr sz="3500">
              <a:solidFill>
                <a:srgbClr val="D4D5D7"/>
              </a:solidFill>
              <a:latin typeface="Calibri"/>
              <a:ea typeface="Calibri"/>
              <a:cs typeface="Calibri"/>
              <a:sym typeface="Calibri"/>
            </a:endParaRPr>
          </a:p>
          <a:p>
            <a:pPr marL="457200" lvl="0" indent="0" algn="l" rtl="0">
              <a:spcBef>
                <a:spcPts val="0"/>
              </a:spcBef>
              <a:spcAft>
                <a:spcPts val="0"/>
              </a:spcAft>
              <a:buNone/>
            </a:pPr>
            <a:endParaRPr sz="3500">
              <a:solidFill>
                <a:srgbClr val="D4D5D7"/>
              </a:solidFill>
              <a:latin typeface="Calibri"/>
              <a:ea typeface="Calibri"/>
              <a:cs typeface="Calibri"/>
              <a:sym typeface="Calibri"/>
            </a:endParaRPr>
          </a:p>
          <a:p>
            <a:pPr marL="457200" lvl="0" indent="-450850" algn="l" rtl="0">
              <a:spcBef>
                <a:spcPts val="0"/>
              </a:spcBef>
              <a:spcAft>
                <a:spcPts val="0"/>
              </a:spcAft>
              <a:buClr>
                <a:srgbClr val="D4D5D7"/>
              </a:buClr>
              <a:buSzPts val="3500"/>
              <a:buFont typeface="Calibri"/>
              <a:buChar char="●"/>
            </a:pPr>
            <a:r>
              <a:rPr lang="en-US" sz="3500">
                <a:solidFill>
                  <a:srgbClr val="D4D5D7"/>
                </a:solidFill>
                <a:latin typeface="Calibri"/>
                <a:ea typeface="Calibri"/>
                <a:cs typeface="Calibri"/>
                <a:sym typeface="Calibri"/>
              </a:rPr>
              <a:t>Poor work performance</a:t>
            </a:r>
            <a:endParaRPr sz="3500">
              <a:solidFill>
                <a:srgbClr val="D4D5D7"/>
              </a:solidFill>
              <a:latin typeface="Calibri"/>
              <a:ea typeface="Calibri"/>
              <a:cs typeface="Calibri"/>
              <a:sym typeface="Calibri"/>
            </a:endParaRPr>
          </a:p>
          <a:p>
            <a:pPr marL="457200" lvl="0" indent="0" algn="l" rtl="0">
              <a:spcBef>
                <a:spcPts val="0"/>
              </a:spcBef>
              <a:spcAft>
                <a:spcPts val="0"/>
              </a:spcAft>
              <a:buNone/>
            </a:pPr>
            <a:endParaRPr sz="3500">
              <a:solidFill>
                <a:srgbClr val="D4D5D7"/>
              </a:solidFill>
              <a:latin typeface="Calibri"/>
              <a:ea typeface="Calibri"/>
              <a:cs typeface="Calibri"/>
              <a:sym typeface="Calibri"/>
            </a:endParaRPr>
          </a:p>
          <a:p>
            <a:pPr marL="457200" lvl="0" indent="-450850" algn="l" rtl="0">
              <a:spcBef>
                <a:spcPts val="0"/>
              </a:spcBef>
              <a:spcAft>
                <a:spcPts val="0"/>
              </a:spcAft>
              <a:buClr>
                <a:srgbClr val="D4D5D7"/>
              </a:buClr>
              <a:buSzPts val="3500"/>
              <a:buFont typeface="Calibri"/>
              <a:buChar char="●"/>
            </a:pPr>
            <a:r>
              <a:rPr lang="en-US" sz="3500">
                <a:solidFill>
                  <a:srgbClr val="D4D5D7"/>
                </a:solidFill>
                <a:latin typeface="Calibri"/>
                <a:ea typeface="Calibri"/>
                <a:cs typeface="Calibri"/>
                <a:sym typeface="Calibri"/>
              </a:rPr>
              <a:t>Avoidance of work altogether, certain job requirements, </a:t>
            </a:r>
            <a:endParaRPr sz="3500">
              <a:solidFill>
                <a:srgbClr val="D4D5D7"/>
              </a:solidFill>
              <a:latin typeface="Calibri"/>
              <a:ea typeface="Calibri"/>
              <a:cs typeface="Calibri"/>
              <a:sym typeface="Calibri"/>
            </a:endParaRPr>
          </a:p>
          <a:p>
            <a:pPr marL="457200" lvl="0" indent="-450850" algn="l" rtl="0">
              <a:spcBef>
                <a:spcPts val="0"/>
              </a:spcBef>
              <a:spcAft>
                <a:spcPts val="0"/>
              </a:spcAft>
              <a:buClr>
                <a:srgbClr val="D4D5D7"/>
              </a:buClr>
              <a:buSzPts val="3500"/>
              <a:buFont typeface="Calibri"/>
              <a:buChar char="●"/>
            </a:pPr>
            <a:r>
              <a:rPr lang="en-US" sz="3500">
                <a:solidFill>
                  <a:srgbClr val="D4D5D7"/>
                </a:solidFill>
                <a:latin typeface="Calibri"/>
                <a:ea typeface="Calibri"/>
                <a:cs typeface="Calibri"/>
                <a:sym typeface="Calibri"/>
              </a:rPr>
              <a:t>or types of calls</a:t>
            </a:r>
            <a:endParaRPr sz="3500">
              <a:solidFill>
                <a:srgbClr val="D4D5D7"/>
              </a:solidFill>
              <a:latin typeface="Calibri"/>
              <a:ea typeface="Calibri"/>
              <a:cs typeface="Calibri"/>
              <a:sym typeface="Calibri"/>
            </a:endParaRPr>
          </a:p>
          <a:p>
            <a:pPr marL="457200" lvl="0" indent="0" algn="l" rtl="0">
              <a:spcBef>
                <a:spcPts val="0"/>
              </a:spcBef>
              <a:spcAft>
                <a:spcPts val="0"/>
              </a:spcAft>
              <a:buNone/>
            </a:pPr>
            <a:endParaRPr sz="3500">
              <a:solidFill>
                <a:srgbClr val="D4D5D7"/>
              </a:solidFill>
              <a:latin typeface="Calibri"/>
              <a:ea typeface="Calibri"/>
              <a:cs typeface="Calibri"/>
              <a:sym typeface="Calibri"/>
            </a:endParaRPr>
          </a:p>
          <a:p>
            <a:pPr marL="457200" lvl="0" indent="-450850" algn="l" rtl="0">
              <a:spcBef>
                <a:spcPts val="0"/>
              </a:spcBef>
              <a:spcAft>
                <a:spcPts val="0"/>
              </a:spcAft>
              <a:buClr>
                <a:srgbClr val="D4D5D7"/>
              </a:buClr>
              <a:buSzPts val="3500"/>
              <a:buFont typeface="Calibri"/>
              <a:buChar char="●"/>
            </a:pPr>
            <a:r>
              <a:rPr lang="en-US" sz="3500">
                <a:solidFill>
                  <a:srgbClr val="D4D5D7"/>
                </a:solidFill>
                <a:latin typeface="Calibri"/>
                <a:ea typeface="Calibri"/>
                <a:cs typeface="Calibri"/>
                <a:sym typeface="Calibri"/>
              </a:rPr>
              <a:t>Sudden talk of quitting</a:t>
            </a:r>
            <a:endParaRPr sz="3500">
              <a:solidFill>
                <a:srgbClr val="D4D5D7"/>
              </a:solidFill>
              <a:latin typeface="Calibri"/>
              <a:ea typeface="Calibri"/>
              <a:cs typeface="Calibri"/>
              <a:sym typeface="Calibri"/>
            </a:endParaRPr>
          </a:p>
          <a:p>
            <a:pPr marL="457200" lvl="0" indent="0" algn="l" rtl="0">
              <a:spcBef>
                <a:spcPts val="0"/>
              </a:spcBef>
              <a:spcAft>
                <a:spcPts val="0"/>
              </a:spcAft>
              <a:buNone/>
            </a:pPr>
            <a:endParaRPr sz="3500">
              <a:solidFill>
                <a:srgbClr val="D4D5D7"/>
              </a:solidFill>
              <a:latin typeface="Calibri"/>
              <a:ea typeface="Calibri"/>
              <a:cs typeface="Calibri"/>
              <a:sym typeface="Calibri"/>
            </a:endParaRPr>
          </a:p>
          <a:p>
            <a:pPr marL="457200" lvl="0" indent="-450850" algn="l" rtl="0">
              <a:spcBef>
                <a:spcPts val="0"/>
              </a:spcBef>
              <a:spcAft>
                <a:spcPts val="0"/>
              </a:spcAft>
              <a:buClr>
                <a:srgbClr val="D4D5D7"/>
              </a:buClr>
              <a:buSzPts val="3500"/>
              <a:buFont typeface="Calibri"/>
              <a:buChar char="●"/>
            </a:pPr>
            <a:r>
              <a:rPr lang="en-US" sz="3500">
                <a:solidFill>
                  <a:srgbClr val="D4D5D7"/>
                </a:solidFill>
                <a:latin typeface="Calibri"/>
                <a:ea typeface="Calibri"/>
                <a:cs typeface="Calibri"/>
                <a:sym typeface="Calibri"/>
              </a:rPr>
              <a:t>Avoidance of home</a:t>
            </a:r>
            <a:endParaRPr sz="3500">
              <a:solidFill>
                <a:srgbClr val="D4D5D7"/>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230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2300">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pic>
        <p:nvPicPr>
          <p:cNvPr id="317" name="Google Shape;317;p30"/>
          <p:cNvPicPr preferRelativeResize="0"/>
          <p:nvPr/>
        </p:nvPicPr>
        <p:blipFill rotWithShape="1">
          <a:blip r:embed="rId3">
            <a:alphaModFix/>
          </a:blip>
          <a:srcRect t="7705" b="7705"/>
          <a:stretch/>
        </p:blipFill>
        <p:spPr>
          <a:xfrm>
            <a:off x="0" y="0"/>
            <a:ext cx="18287997" cy="10287001"/>
          </a:xfrm>
          <a:prstGeom prst="rect">
            <a:avLst/>
          </a:prstGeom>
          <a:noFill/>
          <a:ln>
            <a:noFill/>
          </a:ln>
        </p:spPr>
      </p:pic>
      <p:sp>
        <p:nvSpPr>
          <p:cNvPr id="318" name="Google Shape;318;p30"/>
          <p:cNvSpPr txBox="1"/>
          <p:nvPr/>
        </p:nvSpPr>
        <p:spPr>
          <a:xfrm>
            <a:off x="2539204" y="6647607"/>
            <a:ext cx="13209600" cy="215400"/>
          </a:xfrm>
          <a:prstGeom prst="rect">
            <a:avLst/>
          </a:prstGeom>
          <a:noFill/>
          <a:ln>
            <a:noFill/>
          </a:ln>
        </p:spPr>
        <p:txBody>
          <a:bodyPr spcFirstLastPara="1" wrap="square" lIns="0" tIns="0" rIns="0" bIns="0" anchor="t" anchorCtr="0">
            <a:spAutoFit/>
          </a:bodyPr>
          <a:lstStyle/>
          <a:p>
            <a:pPr marL="0" marR="0" lvl="0" indent="0" algn="ctr" rtl="0">
              <a:lnSpc>
                <a:spcPct val="150017"/>
              </a:lnSpc>
              <a:spcBef>
                <a:spcPts val="0"/>
              </a:spcBef>
              <a:spcAft>
                <a:spcPts val="0"/>
              </a:spcAft>
              <a:buClr>
                <a:srgbClr val="000000"/>
              </a:buClr>
              <a:buSzPts val="2799"/>
              <a:buFont typeface="Arial"/>
              <a:buNone/>
            </a:pPr>
            <a:endParaRPr sz="1400" b="0" i="0" u="none" strike="noStrike" cap="none">
              <a:solidFill>
                <a:srgbClr val="000000"/>
              </a:solidFill>
              <a:latin typeface="Arial"/>
              <a:ea typeface="Arial"/>
              <a:cs typeface="Arial"/>
              <a:sym typeface="Arial"/>
            </a:endParaRPr>
          </a:p>
        </p:txBody>
      </p:sp>
      <p:sp>
        <p:nvSpPr>
          <p:cNvPr id="319" name="Google Shape;319;p30"/>
          <p:cNvSpPr txBox="1"/>
          <p:nvPr/>
        </p:nvSpPr>
        <p:spPr>
          <a:xfrm>
            <a:off x="3373982" y="2326108"/>
            <a:ext cx="11540100" cy="215400"/>
          </a:xfrm>
          <a:prstGeom prst="rect">
            <a:avLst/>
          </a:prstGeom>
          <a:noFill/>
          <a:ln>
            <a:noFill/>
          </a:ln>
        </p:spPr>
        <p:txBody>
          <a:bodyPr spcFirstLastPara="1" wrap="square" lIns="0" tIns="0" rIns="0" bIns="0" anchor="t" anchorCtr="0">
            <a:spAutoFit/>
          </a:bodyPr>
          <a:lstStyle/>
          <a:p>
            <a:pPr marL="0" marR="0" lvl="0" indent="0" algn="ctr" rtl="0">
              <a:lnSpc>
                <a:spcPct val="131003"/>
              </a:lnSpc>
              <a:spcBef>
                <a:spcPts val="0"/>
              </a:spcBef>
              <a:spcAft>
                <a:spcPts val="0"/>
              </a:spcAft>
              <a:buClr>
                <a:srgbClr val="000000"/>
              </a:buClr>
              <a:buSzPts val="9428"/>
              <a:buFont typeface="Arial"/>
              <a:buNone/>
            </a:pPr>
            <a:endParaRPr sz="1400" b="0" i="0" u="none" strike="noStrike" cap="none">
              <a:solidFill>
                <a:srgbClr val="000000"/>
              </a:solidFill>
              <a:latin typeface="Arial"/>
              <a:ea typeface="Arial"/>
              <a:cs typeface="Arial"/>
              <a:sym typeface="Arial"/>
            </a:endParaRPr>
          </a:p>
        </p:txBody>
      </p:sp>
      <p:sp>
        <p:nvSpPr>
          <p:cNvPr id="320" name="Google Shape;320;p30"/>
          <p:cNvSpPr txBox="1"/>
          <p:nvPr/>
        </p:nvSpPr>
        <p:spPr>
          <a:xfrm>
            <a:off x="-1588263" y="1558574"/>
            <a:ext cx="18288000" cy="215400"/>
          </a:xfrm>
          <a:prstGeom prst="rect">
            <a:avLst/>
          </a:prstGeom>
          <a:noFill/>
          <a:ln>
            <a:noFill/>
          </a:ln>
        </p:spPr>
        <p:txBody>
          <a:bodyPr spcFirstLastPara="1" wrap="square" lIns="0" tIns="0" rIns="0" bIns="0" anchor="t" anchorCtr="0">
            <a:spAutoFit/>
          </a:bodyPr>
          <a:lstStyle/>
          <a:p>
            <a:pPr marL="0" marR="0" lvl="0" indent="0" algn="ctr" rtl="0">
              <a:lnSpc>
                <a:spcPct val="113969"/>
              </a:lnSpc>
              <a:spcBef>
                <a:spcPts val="0"/>
              </a:spcBef>
              <a:spcAft>
                <a:spcPts val="0"/>
              </a:spcAft>
              <a:buClr>
                <a:srgbClr val="000000"/>
              </a:buClr>
              <a:buSzPts val="3300"/>
              <a:buFont typeface="Arial"/>
              <a:buNone/>
            </a:pPr>
            <a:endParaRPr sz="1400" b="0" i="0" u="none" strike="noStrike" cap="none">
              <a:solidFill>
                <a:srgbClr val="000000"/>
              </a:solidFill>
              <a:latin typeface="Arial"/>
              <a:ea typeface="Arial"/>
              <a:cs typeface="Arial"/>
              <a:sym typeface="Arial"/>
            </a:endParaRPr>
          </a:p>
        </p:txBody>
      </p:sp>
      <p:pic>
        <p:nvPicPr>
          <p:cNvPr id="321" name="Google Shape;321;p30"/>
          <p:cNvPicPr preferRelativeResize="0"/>
          <p:nvPr/>
        </p:nvPicPr>
        <p:blipFill>
          <a:blip r:embed="rId4">
            <a:alphaModFix/>
          </a:blip>
          <a:stretch>
            <a:fillRect/>
          </a:stretch>
        </p:blipFill>
        <p:spPr>
          <a:xfrm>
            <a:off x="0" y="8192025"/>
            <a:ext cx="5418025" cy="2094976"/>
          </a:xfrm>
          <a:prstGeom prst="rect">
            <a:avLst/>
          </a:prstGeom>
          <a:noFill/>
          <a:ln>
            <a:noFill/>
          </a:ln>
        </p:spPr>
      </p:pic>
      <p:sp>
        <p:nvSpPr>
          <p:cNvPr id="322" name="Google Shape;322;p30"/>
          <p:cNvSpPr txBox="1"/>
          <p:nvPr/>
        </p:nvSpPr>
        <p:spPr>
          <a:xfrm>
            <a:off x="4983000" y="751300"/>
            <a:ext cx="8322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323" name="Google Shape;323;p30"/>
          <p:cNvSpPr txBox="1"/>
          <p:nvPr/>
        </p:nvSpPr>
        <p:spPr>
          <a:xfrm>
            <a:off x="1473700" y="2817375"/>
            <a:ext cx="8322000" cy="52302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None/>
            </a:pPr>
            <a:endParaRPr sz="3200" b="1">
              <a:solidFill>
                <a:srgbClr val="D4D5D7"/>
              </a:solidFill>
              <a:latin typeface="Calibri"/>
              <a:ea typeface="Calibri"/>
              <a:cs typeface="Calibri"/>
              <a:sym typeface="Calibri"/>
            </a:endParaRPr>
          </a:p>
        </p:txBody>
      </p:sp>
      <p:sp>
        <p:nvSpPr>
          <p:cNvPr id="324" name="Google Shape;324;p30"/>
          <p:cNvSpPr txBox="1"/>
          <p:nvPr/>
        </p:nvSpPr>
        <p:spPr>
          <a:xfrm>
            <a:off x="10012500" y="2687325"/>
            <a:ext cx="6819300" cy="50568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None/>
            </a:pPr>
            <a:endParaRPr sz="3200" b="1">
              <a:solidFill>
                <a:srgbClr val="D4D5D7"/>
              </a:solidFill>
              <a:latin typeface="Calibri"/>
              <a:ea typeface="Calibri"/>
              <a:cs typeface="Calibri"/>
              <a:sym typeface="Calibri"/>
            </a:endParaRPr>
          </a:p>
        </p:txBody>
      </p:sp>
      <p:sp>
        <p:nvSpPr>
          <p:cNvPr id="325" name="Google Shape;325;p30"/>
          <p:cNvSpPr txBox="1"/>
          <p:nvPr/>
        </p:nvSpPr>
        <p:spPr>
          <a:xfrm>
            <a:off x="-881325" y="5244625"/>
            <a:ext cx="8322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326" name="Google Shape;326;p30"/>
          <p:cNvSpPr txBox="1"/>
          <p:nvPr/>
        </p:nvSpPr>
        <p:spPr>
          <a:xfrm>
            <a:off x="1834900" y="751300"/>
            <a:ext cx="14635800" cy="4863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sz="4500" b="1" dirty="0">
                <a:solidFill>
                  <a:schemeClr val="bg1"/>
                </a:solidFill>
                <a:latin typeface="Calibri"/>
                <a:ea typeface="Calibri"/>
                <a:cs typeface="Calibri"/>
                <a:sym typeface="Calibri"/>
              </a:rPr>
              <a:t>PEER SUPPORT</a:t>
            </a:r>
            <a:endParaRPr sz="4500" b="1" dirty="0">
              <a:solidFill>
                <a:schemeClr val="bg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3500" dirty="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3500" dirty="0">
                <a:solidFill>
                  <a:srgbClr val="D4D5D7"/>
                </a:solidFill>
                <a:latin typeface="Calibri"/>
                <a:ea typeface="Calibri"/>
                <a:cs typeface="Calibri"/>
                <a:sym typeface="Calibri"/>
              </a:rPr>
              <a:t>Usually a Peer Support Responder (PSR):</a:t>
            </a:r>
            <a:endParaRPr sz="3500" dirty="0">
              <a:solidFill>
                <a:srgbClr val="D4D5D7"/>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3500" dirty="0">
              <a:solidFill>
                <a:srgbClr val="D4D5D7"/>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3500" dirty="0">
                <a:solidFill>
                  <a:srgbClr val="D4D5D7"/>
                </a:solidFill>
                <a:latin typeface="Calibri"/>
                <a:ea typeface="Calibri"/>
                <a:cs typeface="Calibri"/>
                <a:sym typeface="Calibri"/>
              </a:rPr>
              <a:t>A specially trained individual who provides approved</a:t>
            </a:r>
            <a:endParaRPr sz="3500" dirty="0">
              <a:solidFill>
                <a:srgbClr val="D4D5D7"/>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3500" dirty="0">
                <a:solidFill>
                  <a:srgbClr val="D4D5D7"/>
                </a:solidFill>
                <a:latin typeface="Calibri"/>
                <a:ea typeface="Calibri"/>
                <a:cs typeface="Calibri"/>
                <a:sym typeface="Calibri"/>
              </a:rPr>
              <a:t>intervention services to agency personnel and their</a:t>
            </a:r>
            <a:endParaRPr sz="3500" dirty="0">
              <a:solidFill>
                <a:srgbClr val="D4D5D7"/>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3500" dirty="0">
                <a:solidFill>
                  <a:srgbClr val="D4D5D7"/>
                </a:solidFill>
                <a:latin typeface="Calibri"/>
                <a:ea typeface="Calibri"/>
                <a:cs typeface="Calibri"/>
                <a:sym typeface="Calibri"/>
              </a:rPr>
              <a:t>immediate families. PSR’s sign an agreement that contains a</a:t>
            </a:r>
            <a:endParaRPr sz="3500" dirty="0">
              <a:solidFill>
                <a:srgbClr val="D4D5D7"/>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3500" dirty="0">
                <a:solidFill>
                  <a:srgbClr val="D4D5D7"/>
                </a:solidFill>
                <a:latin typeface="Calibri"/>
                <a:ea typeface="Calibri"/>
                <a:cs typeface="Calibri"/>
                <a:sym typeface="Calibri"/>
              </a:rPr>
              <a:t>strong confidentiality clause.</a:t>
            </a:r>
            <a:endParaRPr sz="3500" dirty="0">
              <a:solidFill>
                <a:srgbClr val="D4D5D7"/>
              </a:solidFill>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pic>
        <p:nvPicPr>
          <p:cNvPr id="331" name="Google Shape;331;p31"/>
          <p:cNvPicPr preferRelativeResize="0"/>
          <p:nvPr/>
        </p:nvPicPr>
        <p:blipFill rotWithShape="1">
          <a:blip r:embed="rId3">
            <a:alphaModFix/>
          </a:blip>
          <a:srcRect t="7705" b="7705"/>
          <a:stretch/>
        </p:blipFill>
        <p:spPr>
          <a:xfrm>
            <a:off x="0" y="0"/>
            <a:ext cx="18287997" cy="10287001"/>
          </a:xfrm>
          <a:prstGeom prst="rect">
            <a:avLst/>
          </a:prstGeom>
          <a:noFill/>
          <a:ln>
            <a:noFill/>
          </a:ln>
        </p:spPr>
      </p:pic>
      <p:sp>
        <p:nvSpPr>
          <p:cNvPr id="332" name="Google Shape;332;p31"/>
          <p:cNvSpPr txBox="1"/>
          <p:nvPr/>
        </p:nvSpPr>
        <p:spPr>
          <a:xfrm>
            <a:off x="2539204" y="6647607"/>
            <a:ext cx="13209600" cy="215400"/>
          </a:xfrm>
          <a:prstGeom prst="rect">
            <a:avLst/>
          </a:prstGeom>
          <a:noFill/>
          <a:ln>
            <a:noFill/>
          </a:ln>
        </p:spPr>
        <p:txBody>
          <a:bodyPr spcFirstLastPara="1" wrap="square" lIns="0" tIns="0" rIns="0" bIns="0" anchor="t" anchorCtr="0">
            <a:spAutoFit/>
          </a:bodyPr>
          <a:lstStyle/>
          <a:p>
            <a:pPr marL="0" marR="0" lvl="0" indent="0" algn="ctr" rtl="0">
              <a:lnSpc>
                <a:spcPct val="150017"/>
              </a:lnSpc>
              <a:spcBef>
                <a:spcPts val="0"/>
              </a:spcBef>
              <a:spcAft>
                <a:spcPts val="0"/>
              </a:spcAft>
              <a:buClr>
                <a:srgbClr val="000000"/>
              </a:buClr>
              <a:buSzPts val="2799"/>
              <a:buFont typeface="Arial"/>
              <a:buNone/>
            </a:pPr>
            <a:endParaRPr sz="1400" b="0" i="0" u="none" strike="noStrike" cap="none">
              <a:solidFill>
                <a:srgbClr val="000000"/>
              </a:solidFill>
              <a:latin typeface="Arial"/>
              <a:ea typeface="Arial"/>
              <a:cs typeface="Arial"/>
              <a:sym typeface="Arial"/>
            </a:endParaRPr>
          </a:p>
        </p:txBody>
      </p:sp>
      <p:sp>
        <p:nvSpPr>
          <p:cNvPr id="333" name="Google Shape;333;p31"/>
          <p:cNvSpPr txBox="1"/>
          <p:nvPr/>
        </p:nvSpPr>
        <p:spPr>
          <a:xfrm>
            <a:off x="3373982" y="2326108"/>
            <a:ext cx="11540100" cy="215400"/>
          </a:xfrm>
          <a:prstGeom prst="rect">
            <a:avLst/>
          </a:prstGeom>
          <a:noFill/>
          <a:ln>
            <a:noFill/>
          </a:ln>
        </p:spPr>
        <p:txBody>
          <a:bodyPr spcFirstLastPara="1" wrap="square" lIns="0" tIns="0" rIns="0" bIns="0" anchor="t" anchorCtr="0">
            <a:spAutoFit/>
          </a:bodyPr>
          <a:lstStyle/>
          <a:p>
            <a:pPr marL="0" marR="0" lvl="0" indent="0" algn="ctr" rtl="0">
              <a:lnSpc>
                <a:spcPct val="131003"/>
              </a:lnSpc>
              <a:spcBef>
                <a:spcPts val="0"/>
              </a:spcBef>
              <a:spcAft>
                <a:spcPts val="0"/>
              </a:spcAft>
              <a:buClr>
                <a:srgbClr val="000000"/>
              </a:buClr>
              <a:buSzPts val="9428"/>
              <a:buFont typeface="Arial"/>
              <a:buNone/>
            </a:pPr>
            <a:endParaRPr sz="1400" b="0" i="0" u="none" strike="noStrike" cap="none">
              <a:solidFill>
                <a:srgbClr val="000000"/>
              </a:solidFill>
              <a:latin typeface="Arial"/>
              <a:ea typeface="Arial"/>
              <a:cs typeface="Arial"/>
              <a:sym typeface="Arial"/>
            </a:endParaRPr>
          </a:p>
        </p:txBody>
      </p:sp>
      <p:sp>
        <p:nvSpPr>
          <p:cNvPr id="334" name="Google Shape;334;p31"/>
          <p:cNvSpPr txBox="1"/>
          <p:nvPr/>
        </p:nvSpPr>
        <p:spPr>
          <a:xfrm>
            <a:off x="-1588263" y="1558574"/>
            <a:ext cx="18288000" cy="215400"/>
          </a:xfrm>
          <a:prstGeom prst="rect">
            <a:avLst/>
          </a:prstGeom>
          <a:noFill/>
          <a:ln>
            <a:noFill/>
          </a:ln>
        </p:spPr>
        <p:txBody>
          <a:bodyPr spcFirstLastPara="1" wrap="square" lIns="0" tIns="0" rIns="0" bIns="0" anchor="t" anchorCtr="0">
            <a:spAutoFit/>
          </a:bodyPr>
          <a:lstStyle/>
          <a:p>
            <a:pPr marL="0" marR="0" lvl="0" indent="0" algn="ctr" rtl="0">
              <a:lnSpc>
                <a:spcPct val="113969"/>
              </a:lnSpc>
              <a:spcBef>
                <a:spcPts val="0"/>
              </a:spcBef>
              <a:spcAft>
                <a:spcPts val="0"/>
              </a:spcAft>
              <a:buClr>
                <a:srgbClr val="000000"/>
              </a:buClr>
              <a:buSzPts val="3300"/>
              <a:buFont typeface="Arial"/>
              <a:buNone/>
            </a:pPr>
            <a:endParaRPr sz="1400" b="0" i="0" u="none" strike="noStrike" cap="none">
              <a:solidFill>
                <a:srgbClr val="000000"/>
              </a:solidFill>
              <a:latin typeface="Arial"/>
              <a:ea typeface="Arial"/>
              <a:cs typeface="Arial"/>
              <a:sym typeface="Arial"/>
            </a:endParaRPr>
          </a:p>
        </p:txBody>
      </p:sp>
      <p:pic>
        <p:nvPicPr>
          <p:cNvPr id="335" name="Google Shape;335;p31"/>
          <p:cNvPicPr preferRelativeResize="0"/>
          <p:nvPr/>
        </p:nvPicPr>
        <p:blipFill>
          <a:blip r:embed="rId4">
            <a:alphaModFix/>
          </a:blip>
          <a:stretch>
            <a:fillRect/>
          </a:stretch>
        </p:blipFill>
        <p:spPr>
          <a:xfrm>
            <a:off x="0" y="8192025"/>
            <a:ext cx="5418025" cy="2094976"/>
          </a:xfrm>
          <a:prstGeom prst="rect">
            <a:avLst/>
          </a:prstGeom>
          <a:noFill/>
          <a:ln>
            <a:noFill/>
          </a:ln>
        </p:spPr>
      </p:pic>
      <p:sp>
        <p:nvSpPr>
          <p:cNvPr id="336" name="Google Shape;336;p31"/>
          <p:cNvSpPr txBox="1"/>
          <p:nvPr/>
        </p:nvSpPr>
        <p:spPr>
          <a:xfrm>
            <a:off x="4983000" y="751300"/>
            <a:ext cx="8322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337" name="Google Shape;337;p31"/>
          <p:cNvSpPr txBox="1"/>
          <p:nvPr/>
        </p:nvSpPr>
        <p:spPr>
          <a:xfrm>
            <a:off x="1473700" y="2817375"/>
            <a:ext cx="8322000" cy="52302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None/>
            </a:pPr>
            <a:endParaRPr sz="3200" b="1">
              <a:solidFill>
                <a:srgbClr val="D4D5D7"/>
              </a:solidFill>
              <a:latin typeface="Calibri"/>
              <a:ea typeface="Calibri"/>
              <a:cs typeface="Calibri"/>
              <a:sym typeface="Calibri"/>
            </a:endParaRPr>
          </a:p>
        </p:txBody>
      </p:sp>
      <p:sp>
        <p:nvSpPr>
          <p:cNvPr id="338" name="Google Shape;338;p31"/>
          <p:cNvSpPr txBox="1"/>
          <p:nvPr/>
        </p:nvSpPr>
        <p:spPr>
          <a:xfrm>
            <a:off x="10012500" y="2687325"/>
            <a:ext cx="6819300" cy="50568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None/>
            </a:pPr>
            <a:endParaRPr sz="3200" b="1">
              <a:solidFill>
                <a:srgbClr val="D4D5D7"/>
              </a:solidFill>
              <a:latin typeface="Calibri"/>
              <a:ea typeface="Calibri"/>
              <a:cs typeface="Calibri"/>
              <a:sym typeface="Calibri"/>
            </a:endParaRPr>
          </a:p>
        </p:txBody>
      </p:sp>
      <p:sp>
        <p:nvSpPr>
          <p:cNvPr id="339" name="Google Shape;339;p31"/>
          <p:cNvSpPr txBox="1"/>
          <p:nvPr/>
        </p:nvSpPr>
        <p:spPr>
          <a:xfrm>
            <a:off x="1878250" y="1151500"/>
            <a:ext cx="14650200" cy="701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sz="4500" b="1" dirty="0">
                <a:solidFill>
                  <a:schemeClr val="bg1"/>
                </a:solidFill>
                <a:latin typeface="Calibri"/>
                <a:ea typeface="Calibri"/>
                <a:cs typeface="Calibri"/>
                <a:sym typeface="Calibri"/>
              </a:rPr>
              <a:t>WHAT PSR’S ARE NOT…</a:t>
            </a:r>
            <a:endParaRPr sz="4500" b="1" dirty="0">
              <a:solidFill>
                <a:schemeClr val="bg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3500" dirty="0">
              <a:latin typeface="Calibri"/>
              <a:ea typeface="Calibri"/>
              <a:cs typeface="Calibri"/>
              <a:sym typeface="Calibri"/>
            </a:endParaRPr>
          </a:p>
          <a:p>
            <a:pPr marL="457200" lvl="0" indent="-450850" algn="l" rtl="0">
              <a:spcBef>
                <a:spcPts val="0"/>
              </a:spcBef>
              <a:spcAft>
                <a:spcPts val="0"/>
              </a:spcAft>
              <a:buClr>
                <a:srgbClr val="D4D5D7"/>
              </a:buClr>
              <a:buSzPts val="3500"/>
              <a:buFont typeface="Calibri"/>
              <a:buChar char="●"/>
            </a:pPr>
            <a:r>
              <a:rPr lang="en-US" sz="3500" dirty="0">
                <a:solidFill>
                  <a:srgbClr val="D4D5D7"/>
                </a:solidFill>
                <a:latin typeface="Calibri"/>
                <a:ea typeface="Calibri"/>
                <a:cs typeface="Calibri"/>
                <a:sym typeface="Calibri"/>
              </a:rPr>
              <a:t>PSR’S are not therapist nor counselors and do not deliver</a:t>
            </a:r>
            <a:endParaRPr sz="3500" dirty="0">
              <a:solidFill>
                <a:srgbClr val="D4D5D7"/>
              </a:solidFill>
              <a:latin typeface="Calibri"/>
              <a:ea typeface="Calibri"/>
              <a:cs typeface="Calibri"/>
              <a:sym typeface="Calibri"/>
            </a:endParaRPr>
          </a:p>
          <a:p>
            <a:pPr marL="457200" lvl="0" indent="0" algn="l" rtl="0">
              <a:spcBef>
                <a:spcPts val="0"/>
              </a:spcBef>
              <a:spcAft>
                <a:spcPts val="0"/>
              </a:spcAft>
              <a:buNone/>
            </a:pPr>
            <a:r>
              <a:rPr lang="en-US" sz="3500" dirty="0">
                <a:solidFill>
                  <a:srgbClr val="D4D5D7"/>
                </a:solidFill>
                <a:latin typeface="Calibri"/>
                <a:ea typeface="Calibri"/>
                <a:cs typeface="Calibri"/>
                <a:sym typeface="Calibri"/>
              </a:rPr>
              <a:t>therapy.</a:t>
            </a:r>
            <a:endParaRPr sz="3500" dirty="0">
              <a:solidFill>
                <a:srgbClr val="D4D5D7"/>
              </a:solidFill>
              <a:latin typeface="Calibri"/>
              <a:ea typeface="Calibri"/>
              <a:cs typeface="Calibri"/>
              <a:sym typeface="Calibri"/>
            </a:endParaRPr>
          </a:p>
          <a:p>
            <a:pPr marL="457200" lvl="0" indent="0" algn="l" rtl="0">
              <a:spcBef>
                <a:spcPts val="0"/>
              </a:spcBef>
              <a:spcAft>
                <a:spcPts val="0"/>
              </a:spcAft>
              <a:buNone/>
            </a:pPr>
            <a:endParaRPr sz="3500" dirty="0">
              <a:solidFill>
                <a:srgbClr val="D4D5D7"/>
              </a:solidFill>
              <a:latin typeface="Calibri"/>
              <a:ea typeface="Calibri"/>
              <a:cs typeface="Calibri"/>
              <a:sym typeface="Calibri"/>
            </a:endParaRPr>
          </a:p>
          <a:p>
            <a:pPr marL="457200" lvl="0" indent="-450850" algn="l" rtl="0">
              <a:spcBef>
                <a:spcPts val="0"/>
              </a:spcBef>
              <a:spcAft>
                <a:spcPts val="0"/>
              </a:spcAft>
              <a:buClr>
                <a:srgbClr val="D4D5D7"/>
              </a:buClr>
              <a:buSzPts val="3500"/>
              <a:buFont typeface="Calibri"/>
              <a:buChar char="●"/>
            </a:pPr>
            <a:r>
              <a:rPr lang="en-US" sz="3500" dirty="0">
                <a:solidFill>
                  <a:srgbClr val="D4D5D7"/>
                </a:solidFill>
                <a:latin typeface="Calibri"/>
                <a:ea typeface="Calibri"/>
                <a:cs typeface="Calibri"/>
                <a:sym typeface="Calibri"/>
              </a:rPr>
              <a:t>PSR’s are officers 1st and peer supporters 2nd… any</a:t>
            </a:r>
            <a:endParaRPr sz="3500" dirty="0">
              <a:solidFill>
                <a:srgbClr val="D4D5D7"/>
              </a:solidFill>
              <a:latin typeface="Calibri"/>
              <a:ea typeface="Calibri"/>
              <a:cs typeface="Calibri"/>
              <a:sym typeface="Calibri"/>
            </a:endParaRPr>
          </a:p>
          <a:p>
            <a:pPr marL="457200" lvl="0" indent="0" algn="l" rtl="0">
              <a:spcBef>
                <a:spcPts val="0"/>
              </a:spcBef>
              <a:spcAft>
                <a:spcPts val="0"/>
              </a:spcAft>
              <a:buNone/>
            </a:pPr>
            <a:r>
              <a:rPr lang="en-US" sz="3500" dirty="0">
                <a:solidFill>
                  <a:srgbClr val="D4D5D7"/>
                </a:solidFill>
                <a:latin typeface="Calibri"/>
                <a:ea typeface="Calibri"/>
                <a:cs typeface="Calibri"/>
                <a:sym typeface="Calibri"/>
              </a:rPr>
              <a:t>conflicts of roles are resolved in that context.</a:t>
            </a:r>
            <a:endParaRPr sz="3500" dirty="0">
              <a:solidFill>
                <a:srgbClr val="D4D5D7"/>
              </a:solidFill>
              <a:latin typeface="Calibri"/>
              <a:ea typeface="Calibri"/>
              <a:cs typeface="Calibri"/>
              <a:sym typeface="Calibri"/>
            </a:endParaRPr>
          </a:p>
          <a:p>
            <a:pPr marL="457200" lvl="0" indent="0" algn="l" rtl="0">
              <a:spcBef>
                <a:spcPts val="0"/>
              </a:spcBef>
              <a:spcAft>
                <a:spcPts val="0"/>
              </a:spcAft>
              <a:buNone/>
            </a:pPr>
            <a:endParaRPr sz="3500" dirty="0">
              <a:solidFill>
                <a:srgbClr val="D4D5D7"/>
              </a:solidFill>
              <a:latin typeface="Calibri"/>
              <a:ea typeface="Calibri"/>
              <a:cs typeface="Calibri"/>
              <a:sym typeface="Calibri"/>
            </a:endParaRPr>
          </a:p>
          <a:p>
            <a:pPr marL="457200" lvl="0" indent="-450850" algn="l" rtl="0">
              <a:spcBef>
                <a:spcPts val="0"/>
              </a:spcBef>
              <a:spcAft>
                <a:spcPts val="0"/>
              </a:spcAft>
              <a:buClr>
                <a:srgbClr val="D4D5D7"/>
              </a:buClr>
              <a:buSzPts val="3500"/>
              <a:buFont typeface="Calibri"/>
              <a:buChar char="●"/>
            </a:pPr>
            <a:r>
              <a:rPr lang="en-US" sz="3500" dirty="0">
                <a:solidFill>
                  <a:srgbClr val="D4D5D7"/>
                </a:solidFill>
                <a:latin typeface="Calibri"/>
                <a:ea typeface="Calibri"/>
                <a:cs typeface="Calibri"/>
                <a:sym typeface="Calibri"/>
              </a:rPr>
              <a:t>PSR’s are not legal consultants and shall not act in that</a:t>
            </a:r>
            <a:endParaRPr sz="3500" dirty="0">
              <a:solidFill>
                <a:srgbClr val="D4D5D7"/>
              </a:solidFill>
              <a:latin typeface="Calibri"/>
              <a:ea typeface="Calibri"/>
              <a:cs typeface="Calibri"/>
              <a:sym typeface="Calibri"/>
            </a:endParaRPr>
          </a:p>
          <a:p>
            <a:pPr marL="457200" lvl="0" indent="0" algn="l" rtl="0">
              <a:spcBef>
                <a:spcPts val="0"/>
              </a:spcBef>
              <a:spcAft>
                <a:spcPts val="0"/>
              </a:spcAft>
              <a:buNone/>
            </a:pPr>
            <a:r>
              <a:rPr lang="en-US" sz="3500" dirty="0">
                <a:solidFill>
                  <a:srgbClr val="D4D5D7"/>
                </a:solidFill>
                <a:latin typeface="Calibri"/>
                <a:ea typeface="Calibri"/>
                <a:cs typeface="Calibri"/>
                <a:sym typeface="Calibri"/>
              </a:rPr>
              <a:t>capacity.</a:t>
            </a:r>
            <a:endParaRPr sz="3500" dirty="0">
              <a:solidFill>
                <a:srgbClr val="D4D5D7"/>
              </a:solidFill>
              <a:latin typeface="Calibri"/>
              <a:ea typeface="Calibri"/>
              <a:cs typeface="Calibri"/>
              <a:sym typeface="Calibri"/>
            </a:endParaRPr>
          </a:p>
          <a:p>
            <a:pPr marL="457200" lvl="0" indent="0" algn="l" rtl="0">
              <a:spcBef>
                <a:spcPts val="0"/>
              </a:spcBef>
              <a:spcAft>
                <a:spcPts val="0"/>
              </a:spcAft>
              <a:buNone/>
            </a:pPr>
            <a:endParaRPr sz="3500" dirty="0">
              <a:solidFill>
                <a:srgbClr val="D4D5D7"/>
              </a:solidFill>
              <a:latin typeface="Calibri"/>
              <a:ea typeface="Calibri"/>
              <a:cs typeface="Calibri"/>
              <a:sym typeface="Calibri"/>
            </a:endParaRPr>
          </a:p>
          <a:p>
            <a:pPr marL="457200" lvl="0" indent="-450850" algn="l" rtl="0">
              <a:spcBef>
                <a:spcPts val="0"/>
              </a:spcBef>
              <a:spcAft>
                <a:spcPts val="0"/>
              </a:spcAft>
              <a:buClr>
                <a:srgbClr val="FF0000"/>
              </a:buClr>
              <a:buSzPts val="3500"/>
              <a:buFont typeface="Calibri"/>
              <a:buChar char="●"/>
            </a:pPr>
            <a:r>
              <a:rPr lang="en-US" sz="3500" dirty="0">
                <a:solidFill>
                  <a:srgbClr val="FF0000"/>
                </a:solidFill>
                <a:latin typeface="Calibri"/>
                <a:ea typeface="Calibri"/>
                <a:cs typeface="Calibri"/>
                <a:sym typeface="Calibri"/>
              </a:rPr>
              <a:t>Life issues, officer 1st</a:t>
            </a:r>
            <a:endParaRPr sz="3500" dirty="0">
              <a:solidFill>
                <a:srgbClr val="FF0000"/>
              </a:solidFill>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14"/>
          <p:cNvPicPr preferRelativeResize="0"/>
          <p:nvPr/>
        </p:nvPicPr>
        <p:blipFill rotWithShape="1">
          <a:blip r:embed="rId3">
            <a:alphaModFix/>
          </a:blip>
          <a:srcRect t="18379" b="44142"/>
          <a:stretch/>
        </p:blipFill>
        <p:spPr>
          <a:xfrm>
            <a:off x="0" y="0"/>
            <a:ext cx="18287999" cy="10287000"/>
          </a:xfrm>
          <a:prstGeom prst="rect">
            <a:avLst/>
          </a:prstGeom>
          <a:noFill/>
          <a:ln>
            <a:noFill/>
          </a:ln>
        </p:spPr>
      </p:pic>
      <p:sp>
        <p:nvSpPr>
          <p:cNvPr id="94" name="Google Shape;94;p14"/>
          <p:cNvSpPr txBox="1"/>
          <p:nvPr/>
        </p:nvSpPr>
        <p:spPr>
          <a:xfrm>
            <a:off x="0" y="3360825"/>
            <a:ext cx="18288000" cy="2588100"/>
          </a:xfrm>
          <a:prstGeom prst="rect">
            <a:avLst/>
          </a:prstGeom>
          <a:noFill/>
          <a:ln>
            <a:noFill/>
          </a:ln>
        </p:spPr>
        <p:txBody>
          <a:bodyPr spcFirstLastPara="1" wrap="square" lIns="0" tIns="0" rIns="0" bIns="0" anchor="t" anchorCtr="0">
            <a:spAutoFit/>
          </a:bodyPr>
          <a:lstStyle/>
          <a:p>
            <a:pPr marL="0" marR="0" lvl="0" indent="0" algn="ctr" rtl="0">
              <a:lnSpc>
                <a:spcPct val="114001"/>
              </a:lnSpc>
              <a:spcBef>
                <a:spcPts val="0"/>
              </a:spcBef>
              <a:spcAft>
                <a:spcPts val="0"/>
              </a:spcAft>
              <a:buClr>
                <a:srgbClr val="000000"/>
              </a:buClr>
              <a:buSzPts val="11199"/>
              <a:buFont typeface="Arial"/>
              <a:buNone/>
            </a:pPr>
            <a:r>
              <a:rPr lang="en-US" sz="8199">
                <a:solidFill>
                  <a:srgbClr val="FFFFFF"/>
                </a:solidFill>
                <a:latin typeface="Raleway Black"/>
                <a:ea typeface="Raleway Black"/>
                <a:cs typeface="Raleway Black"/>
                <a:sym typeface="Raleway Black"/>
              </a:rPr>
              <a:t>Leading Through Tough Times</a:t>
            </a:r>
            <a:endParaRPr sz="100" b="0" i="0" u="none" strike="noStrike" cap="none">
              <a:solidFill>
                <a:srgbClr val="000000"/>
              </a:solidFill>
              <a:latin typeface="Arial"/>
              <a:ea typeface="Arial"/>
              <a:cs typeface="Arial"/>
              <a:sym typeface="Arial"/>
            </a:endParaRPr>
          </a:p>
          <a:p>
            <a:pPr marL="0" marR="0" lvl="0" indent="0" algn="ctr" rtl="0">
              <a:lnSpc>
                <a:spcPct val="200000"/>
              </a:lnSpc>
              <a:spcBef>
                <a:spcPts val="0"/>
              </a:spcBef>
              <a:spcAft>
                <a:spcPts val="0"/>
              </a:spcAft>
              <a:buClr>
                <a:srgbClr val="000000"/>
              </a:buClr>
              <a:buSzPts val="9968"/>
              <a:buFont typeface="Arial"/>
              <a:buNone/>
            </a:pPr>
            <a:r>
              <a:rPr lang="en-US" sz="7468" b="1">
                <a:solidFill>
                  <a:srgbClr val="D4D5D7"/>
                </a:solidFill>
                <a:latin typeface="Antonio"/>
                <a:ea typeface="Antonio"/>
                <a:cs typeface="Antonio"/>
                <a:sym typeface="Antonio"/>
              </a:rPr>
              <a:t>Peer Support- Warrior Wellness</a:t>
            </a:r>
            <a:endParaRPr sz="7468" b="0" i="0" u="none" strike="noStrike" cap="none">
              <a:solidFill>
                <a:srgbClr val="000000"/>
              </a:solidFill>
              <a:latin typeface="Arial"/>
              <a:ea typeface="Arial"/>
              <a:cs typeface="Arial"/>
              <a:sym typeface="Arial"/>
            </a:endParaRPr>
          </a:p>
        </p:txBody>
      </p:sp>
      <p:cxnSp>
        <p:nvCxnSpPr>
          <p:cNvPr id="95" name="Google Shape;95;p14"/>
          <p:cNvCxnSpPr/>
          <p:nvPr/>
        </p:nvCxnSpPr>
        <p:spPr>
          <a:xfrm>
            <a:off x="2367912" y="4729912"/>
            <a:ext cx="13552200" cy="0"/>
          </a:xfrm>
          <a:prstGeom prst="straightConnector1">
            <a:avLst/>
          </a:prstGeom>
          <a:noFill/>
          <a:ln w="104775" cap="flat" cmpd="sng">
            <a:solidFill>
              <a:srgbClr val="213F9A"/>
            </a:solidFill>
            <a:prstDash val="solid"/>
            <a:round/>
            <a:headEnd type="none" w="sm" len="sm"/>
            <a:tailEnd type="none" w="sm" len="sm"/>
          </a:ln>
        </p:spPr>
      </p:cxnSp>
      <p:pic>
        <p:nvPicPr>
          <p:cNvPr id="96" name="Google Shape;96;p14"/>
          <p:cNvPicPr preferRelativeResize="0"/>
          <p:nvPr/>
        </p:nvPicPr>
        <p:blipFill rotWithShape="1">
          <a:blip r:embed="rId4">
            <a:alphaModFix/>
          </a:blip>
          <a:srcRect t="9082"/>
          <a:stretch/>
        </p:blipFill>
        <p:spPr>
          <a:xfrm>
            <a:off x="2727301" y="2"/>
            <a:ext cx="3189883" cy="3114737"/>
          </a:xfrm>
          <a:prstGeom prst="rect">
            <a:avLst/>
          </a:prstGeom>
          <a:noFill/>
          <a:ln>
            <a:noFill/>
          </a:ln>
        </p:spPr>
      </p:pic>
      <p:pic>
        <p:nvPicPr>
          <p:cNvPr id="97" name="Google Shape;97;p14"/>
          <p:cNvPicPr preferRelativeResize="0"/>
          <p:nvPr/>
        </p:nvPicPr>
        <p:blipFill rotWithShape="1">
          <a:blip r:embed="rId5">
            <a:alphaModFix/>
          </a:blip>
          <a:srcRect l="33361" t="21543" r="6321" b="32746"/>
          <a:stretch/>
        </p:blipFill>
        <p:spPr>
          <a:xfrm>
            <a:off x="5917174" y="135189"/>
            <a:ext cx="6453660" cy="209612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pic>
        <p:nvPicPr>
          <p:cNvPr id="344" name="Google Shape;344;p32"/>
          <p:cNvPicPr preferRelativeResize="0"/>
          <p:nvPr/>
        </p:nvPicPr>
        <p:blipFill rotWithShape="1">
          <a:blip r:embed="rId3">
            <a:alphaModFix/>
          </a:blip>
          <a:srcRect t="7705" b="7705"/>
          <a:stretch/>
        </p:blipFill>
        <p:spPr>
          <a:xfrm>
            <a:off x="0" y="0"/>
            <a:ext cx="18287997" cy="10287001"/>
          </a:xfrm>
          <a:prstGeom prst="rect">
            <a:avLst/>
          </a:prstGeom>
          <a:noFill/>
          <a:ln>
            <a:noFill/>
          </a:ln>
        </p:spPr>
      </p:pic>
      <p:sp>
        <p:nvSpPr>
          <p:cNvPr id="345" name="Google Shape;345;p32"/>
          <p:cNvSpPr txBox="1"/>
          <p:nvPr/>
        </p:nvSpPr>
        <p:spPr>
          <a:xfrm>
            <a:off x="2539204" y="6647607"/>
            <a:ext cx="13209600" cy="215400"/>
          </a:xfrm>
          <a:prstGeom prst="rect">
            <a:avLst/>
          </a:prstGeom>
          <a:noFill/>
          <a:ln>
            <a:noFill/>
          </a:ln>
        </p:spPr>
        <p:txBody>
          <a:bodyPr spcFirstLastPara="1" wrap="square" lIns="0" tIns="0" rIns="0" bIns="0" anchor="t" anchorCtr="0">
            <a:spAutoFit/>
          </a:bodyPr>
          <a:lstStyle/>
          <a:p>
            <a:pPr marL="0" marR="0" lvl="0" indent="0" algn="ctr" rtl="0">
              <a:lnSpc>
                <a:spcPct val="150017"/>
              </a:lnSpc>
              <a:spcBef>
                <a:spcPts val="0"/>
              </a:spcBef>
              <a:spcAft>
                <a:spcPts val="0"/>
              </a:spcAft>
              <a:buClr>
                <a:srgbClr val="000000"/>
              </a:buClr>
              <a:buSzPts val="2799"/>
              <a:buFont typeface="Arial"/>
              <a:buNone/>
            </a:pPr>
            <a:endParaRPr sz="1400" b="0" i="0" u="none" strike="noStrike" cap="none">
              <a:solidFill>
                <a:srgbClr val="000000"/>
              </a:solidFill>
              <a:latin typeface="Arial"/>
              <a:ea typeface="Arial"/>
              <a:cs typeface="Arial"/>
              <a:sym typeface="Arial"/>
            </a:endParaRPr>
          </a:p>
        </p:txBody>
      </p:sp>
      <p:sp>
        <p:nvSpPr>
          <p:cNvPr id="346" name="Google Shape;346;p32"/>
          <p:cNvSpPr txBox="1"/>
          <p:nvPr/>
        </p:nvSpPr>
        <p:spPr>
          <a:xfrm>
            <a:off x="3373982" y="2326108"/>
            <a:ext cx="11540100" cy="215400"/>
          </a:xfrm>
          <a:prstGeom prst="rect">
            <a:avLst/>
          </a:prstGeom>
          <a:noFill/>
          <a:ln>
            <a:noFill/>
          </a:ln>
        </p:spPr>
        <p:txBody>
          <a:bodyPr spcFirstLastPara="1" wrap="square" lIns="0" tIns="0" rIns="0" bIns="0" anchor="t" anchorCtr="0">
            <a:spAutoFit/>
          </a:bodyPr>
          <a:lstStyle/>
          <a:p>
            <a:pPr marL="0" marR="0" lvl="0" indent="0" algn="ctr" rtl="0">
              <a:lnSpc>
                <a:spcPct val="131003"/>
              </a:lnSpc>
              <a:spcBef>
                <a:spcPts val="0"/>
              </a:spcBef>
              <a:spcAft>
                <a:spcPts val="0"/>
              </a:spcAft>
              <a:buClr>
                <a:srgbClr val="000000"/>
              </a:buClr>
              <a:buSzPts val="9428"/>
              <a:buFont typeface="Arial"/>
              <a:buNone/>
            </a:pPr>
            <a:endParaRPr sz="1400" b="0" i="0" u="none" strike="noStrike" cap="none">
              <a:solidFill>
                <a:srgbClr val="000000"/>
              </a:solidFill>
              <a:latin typeface="Arial"/>
              <a:ea typeface="Arial"/>
              <a:cs typeface="Arial"/>
              <a:sym typeface="Arial"/>
            </a:endParaRPr>
          </a:p>
        </p:txBody>
      </p:sp>
      <p:sp>
        <p:nvSpPr>
          <p:cNvPr id="347" name="Google Shape;347;p32"/>
          <p:cNvSpPr txBox="1"/>
          <p:nvPr/>
        </p:nvSpPr>
        <p:spPr>
          <a:xfrm>
            <a:off x="-1588263" y="1558574"/>
            <a:ext cx="18288000" cy="215400"/>
          </a:xfrm>
          <a:prstGeom prst="rect">
            <a:avLst/>
          </a:prstGeom>
          <a:noFill/>
          <a:ln>
            <a:noFill/>
          </a:ln>
        </p:spPr>
        <p:txBody>
          <a:bodyPr spcFirstLastPara="1" wrap="square" lIns="0" tIns="0" rIns="0" bIns="0" anchor="t" anchorCtr="0">
            <a:spAutoFit/>
          </a:bodyPr>
          <a:lstStyle/>
          <a:p>
            <a:pPr marL="0" marR="0" lvl="0" indent="0" algn="ctr" rtl="0">
              <a:lnSpc>
                <a:spcPct val="113969"/>
              </a:lnSpc>
              <a:spcBef>
                <a:spcPts val="0"/>
              </a:spcBef>
              <a:spcAft>
                <a:spcPts val="0"/>
              </a:spcAft>
              <a:buClr>
                <a:srgbClr val="000000"/>
              </a:buClr>
              <a:buSzPts val="3300"/>
              <a:buFont typeface="Arial"/>
              <a:buNone/>
            </a:pPr>
            <a:endParaRPr sz="1400" b="0" i="0" u="none" strike="noStrike" cap="none">
              <a:solidFill>
                <a:srgbClr val="000000"/>
              </a:solidFill>
              <a:latin typeface="Arial"/>
              <a:ea typeface="Arial"/>
              <a:cs typeface="Arial"/>
              <a:sym typeface="Arial"/>
            </a:endParaRPr>
          </a:p>
        </p:txBody>
      </p:sp>
      <p:pic>
        <p:nvPicPr>
          <p:cNvPr id="348" name="Google Shape;348;p32"/>
          <p:cNvPicPr preferRelativeResize="0"/>
          <p:nvPr/>
        </p:nvPicPr>
        <p:blipFill>
          <a:blip r:embed="rId4">
            <a:alphaModFix/>
          </a:blip>
          <a:stretch>
            <a:fillRect/>
          </a:stretch>
        </p:blipFill>
        <p:spPr>
          <a:xfrm>
            <a:off x="0" y="8683650"/>
            <a:ext cx="4146575" cy="1603351"/>
          </a:xfrm>
          <a:prstGeom prst="rect">
            <a:avLst/>
          </a:prstGeom>
          <a:noFill/>
          <a:ln>
            <a:noFill/>
          </a:ln>
        </p:spPr>
      </p:pic>
      <p:sp>
        <p:nvSpPr>
          <p:cNvPr id="349" name="Google Shape;349;p32"/>
          <p:cNvSpPr txBox="1"/>
          <p:nvPr/>
        </p:nvSpPr>
        <p:spPr>
          <a:xfrm>
            <a:off x="4983000" y="751300"/>
            <a:ext cx="8322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350" name="Google Shape;350;p32"/>
          <p:cNvSpPr txBox="1"/>
          <p:nvPr/>
        </p:nvSpPr>
        <p:spPr>
          <a:xfrm>
            <a:off x="1473700" y="2817375"/>
            <a:ext cx="8322000" cy="52302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None/>
            </a:pPr>
            <a:endParaRPr sz="3200" b="1">
              <a:solidFill>
                <a:srgbClr val="D4D5D7"/>
              </a:solidFill>
              <a:latin typeface="Calibri"/>
              <a:ea typeface="Calibri"/>
              <a:cs typeface="Calibri"/>
              <a:sym typeface="Calibri"/>
            </a:endParaRPr>
          </a:p>
        </p:txBody>
      </p:sp>
      <p:sp>
        <p:nvSpPr>
          <p:cNvPr id="351" name="Google Shape;351;p32"/>
          <p:cNvSpPr txBox="1"/>
          <p:nvPr/>
        </p:nvSpPr>
        <p:spPr>
          <a:xfrm>
            <a:off x="10012500" y="2687325"/>
            <a:ext cx="6819300" cy="50568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None/>
            </a:pPr>
            <a:endParaRPr sz="3200" b="1">
              <a:solidFill>
                <a:srgbClr val="D4D5D7"/>
              </a:solidFill>
              <a:latin typeface="Calibri"/>
              <a:ea typeface="Calibri"/>
              <a:cs typeface="Calibri"/>
              <a:sym typeface="Calibri"/>
            </a:endParaRPr>
          </a:p>
        </p:txBody>
      </p:sp>
      <p:sp>
        <p:nvSpPr>
          <p:cNvPr id="352" name="Google Shape;352;p32"/>
          <p:cNvSpPr txBox="1"/>
          <p:nvPr/>
        </p:nvSpPr>
        <p:spPr>
          <a:xfrm>
            <a:off x="1820450" y="751300"/>
            <a:ext cx="14621400" cy="701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sz="4500" b="1" dirty="0">
                <a:solidFill>
                  <a:schemeClr val="bg1"/>
                </a:solidFill>
                <a:latin typeface="Calibri"/>
                <a:ea typeface="Calibri"/>
                <a:cs typeface="Calibri"/>
                <a:sym typeface="Calibri"/>
              </a:rPr>
              <a:t>PEER SUPPORT RESPONSE GOALS</a:t>
            </a:r>
            <a:endParaRPr sz="4500" b="1" dirty="0">
              <a:solidFill>
                <a:schemeClr val="bg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3500" dirty="0">
              <a:latin typeface="Calibri"/>
              <a:ea typeface="Calibri"/>
              <a:cs typeface="Calibri"/>
              <a:sym typeface="Calibri"/>
            </a:endParaRPr>
          </a:p>
          <a:p>
            <a:pPr marL="457200" lvl="0" indent="-450850" algn="l" rtl="0">
              <a:spcBef>
                <a:spcPts val="0"/>
              </a:spcBef>
              <a:spcAft>
                <a:spcPts val="0"/>
              </a:spcAft>
              <a:buClr>
                <a:srgbClr val="D4D5D7"/>
              </a:buClr>
              <a:buSzPts val="3500"/>
              <a:buFont typeface="Calibri"/>
              <a:buChar char="●"/>
            </a:pPr>
            <a:r>
              <a:rPr lang="en-US" sz="3500" dirty="0">
                <a:solidFill>
                  <a:srgbClr val="FF0000"/>
                </a:solidFill>
                <a:latin typeface="Calibri"/>
                <a:ea typeface="Calibri"/>
                <a:cs typeface="Calibri"/>
                <a:sym typeface="Calibri"/>
              </a:rPr>
              <a:t>Educate</a:t>
            </a:r>
            <a:r>
              <a:rPr lang="en-US" sz="3500" dirty="0">
                <a:solidFill>
                  <a:srgbClr val="D4D5D7"/>
                </a:solidFill>
                <a:latin typeface="Calibri"/>
                <a:ea typeface="Calibri"/>
                <a:cs typeface="Calibri"/>
                <a:sym typeface="Calibri"/>
              </a:rPr>
              <a:t> personnel in stress management and</a:t>
            </a:r>
            <a:endParaRPr sz="3500" dirty="0">
              <a:solidFill>
                <a:srgbClr val="D4D5D7"/>
              </a:solidFill>
              <a:latin typeface="Calibri"/>
              <a:ea typeface="Calibri"/>
              <a:cs typeface="Calibri"/>
              <a:sym typeface="Calibri"/>
            </a:endParaRPr>
          </a:p>
          <a:p>
            <a:pPr marL="457200" lvl="0" indent="0" algn="l" rtl="0">
              <a:spcBef>
                <a:spcPts val="0"/>
              </a:spcBef>
              <a:spcAft>
                <a:spcPts val="0"/>
              </a:spcAft>
              <a:buNone/>
            </a:pPr>
            <a:r>
              <a:rPr lang="en-US" sz="3500" dirty="0">
                <a:solidFill>
                  <a:srgbClr val="D4D5D7"/>
                </a:solidFill>
                <a:latin typeface="Calibri"/>
                <a:ea typeface="Calibri"/>
                <a:cs typeface="Calibri"/>
                <a:sym typeface="Calibri"/>
              </a:rPr>
              <a:t>reduction … prior to the event</a:t>
            </a:r>
            <a:endParaRPr sz="3500" dirty="0">
              <a:solidFill>
                <a:srgbClr val="D4D5D7"/>
              </a:solidFill>
              <a:latin typeface="Calibri"/>
              <a:ea typeface="Calibri"/>
              <a:cs typeface="Calibri"/>
              <a:sym typeface="Calibri"/>
            </a:endParaRPr>
          </a:p>
          <a:p>
            <a:pPr marL="457200" lvl="0" indent="0" algn="l" rtl="0">
              <a:spcBef>
                <a:spcPts val="0"/>
              </a:spcBef>
              <a:spcAft>
                <a:spcPts val="0"/>
              </a:spcAft>
              <a:buNone/>
            </a:pPr>
            <a:endParaRPr sz="3500" dirty="0">
              <a:solidFill>
                <a:srgbClr val="D4D5D7"/>
              </a:solidFill>
              <a:latin typeface="Calibri"/>
              <a:ea typeface="Calibri"/>
              <a:cs typeface="Calibri"/>
              <a:sym typeface="Calibri"/>
            </a:endParaRPr>
          </a:p>
          <a:p>
            <a:pPr marL="457200" lvl="0" indent="-450850" algn="l" rtl="0">
              <a:spcBef>
                <a:spcPts val="0"/>
              </a:spcBef>
              <a:spcAft>
                <a:spcPts val="0"/>
              </a:spcAft>
              <a:buClr>
                <a:srgbClr val="D4D5D7"/>
              </a:buClr>
              <a:buSzPts val="3500"/>
              <a:buFont typeface="Calibri"/>
              <a:buChar char="●"/>
            </a:pPr>
            <a:r>
              <a:rPr lang="en-US" sz="3500" dirty="0">
                <a:solidFill>
                  <a:srgbClr val="FF0000"/>
                </a:solidFill>
                <a:latin typeface="Calibri"/>
                <a:ea typeface="Calibri"/>
                <a:cs typeface="Calibri"/>
                <a:sym typeface="Calibri"/>
              </a:rPr>
              <a:t>Identify</a:t>
            </a:r>
            <a:r>
              <a:rPr lang="en-US" sz="3500" dirty="0">
                <a:solidFill>
                  <a:srgbClr val="D4D5D7"/>
                </a:solidFill>
                <a:latin typeface="Calibri"/>
                <a:ea typeface="Calibri"/>
                <a:cs typeface="Calibri"/>
                <a:sym typeface="Calibri"/>
              </a:rPr>
              <a:t>, decrease and mediate negative responses</a:t>
            </a:r>
            <a:endParaRPr sz="3500" dirty="0">
              <a:solidFill>
                <a:srgbClr val="D4D5D7"/>
              </a:solidFill>
              <a:latin typeface="Calibri"/>
              <a:ea typeface="Calibri"/>
              <a:cs typeface="Calibri"/>
              <a:sym typeface="Calibri"/>
            </a:endParaRPr>
          </a:p>
          <a:p>
            <a:pPr marL="457200" lvl="0" indent="0" algn="l" rtl="0">
              <a:spcBef>
                <a:spcPts val="0"/>
              </a:spcBef>
              <a:spcAft>
                <a:spcPts val="0"/>
              </a:spcAft>
              <a:buNone/>
            </a:pPr>
            <a:r>
              <a:rPr lang="en-US" sz="3500" dirty="0">
                <a:solidFill>
                  <a:srgbClr val="D4D5D7"/>
                </a:solidFill>
                <a:latin typeface="Calibri"/>
                <a:ea typeface="Calibri"/>
                <a:cs typeface="Calibri"/>
                <a:sym typeface="Calibri"/>
              </a:rPr>
              <a:t>that may occur in personnel … during the event</a:t>
            </a:r>
            <a:endParaRPr sz="3500" dirty="0">
              <a:solidFill>
                <a:srgbClr val="D4D5D7"/>
              </a:solidFill>
              <a:latin typeface="Calibri"/>
              <a:ea typeface="Calibri"/>
              <a:cs typeface="Calibri"/>
              <a:sym typeface="Calibri"/>
            </a:endParaRPr>
          </a:p>
          <a:p>
            <a:pPr marL="457200" lvl="0" indent="0" algn="l" rtl="0">
              <a:spcBef>
                <a:spcPts val="0"/>
              </a:spcBef>
              <a:spcAft>
                <a:spcPts val="0"/>
              </a:spcAft>
              <a:buNone/>
            </a:pPr>
            <a:endParaRPr sz="3500" dirty="0">
              <a:solidFill>
                <a:srgbClr val="D4D5D7"/>
              </a:solidFill>
              <a:latin typeface="Calibri"/>
              <a:ea typeface="Calibri"/>
              <a:cs typeface="Calibri"/>
              <a:sym typeface="Calibri"/>
            </a:endParaRPr>
          </a:p>
          <a:p>
            <a:pPr marL="457200" lvl="0" indent="-450850" algn="l" rtl="0">
              <a:spcBef>
                <a:spcPts val="0"/>
              </a:spcBef>
              <a:spcAft>
                <a:spcPts val="0"/>
              </a:spcAft>
              <a:buClr>
                <a:srgbClr val="D4D5D7"/>
              </a:buClr>
              <a:buSzPts val="3500"/>
              <a:buFont typeface="Calibri"/>
              <a:buChar char="●"/>
            </a:pPr>
            <a:r>
              <a:rPr lang="en-US" sz="3500" dirty="0">
                <a:solidFill>
                  <a:srgbClr val="FF0000"/>
                </a:solidFill>
                <a:latin typeface="Calibri"/>
                <a:ea typeface="Calibri"/>
                <a:cs typeface="Calibri"/>
                <a:sym typeface="Calibri"/>
              </a:rPr>
              <a:t>Refer</a:t>
            </a:r>
            <a:r>
              <a:rPr lang="en-US" sz="3500" dirty="0">
                <a:solidFill>
                  <a:srgbClr val="D4D5D7"/>
                </a:solidFill>
                <a:latin typeface="Calibri"/>
                <a:ea typeface="Calibri"/>
                <a:cs typeface="Calibri"/>
                <a:sym typeface="Calibri"/>
              </a:rPr>
              <a:t> for treatment and further assessment, if</a:t>
            </a:r>
            <a:endParaRPr sz="3500" dirty="0">
              <a:solidFill>
                <a:srgbClr val="D4D5D7"/>
              </a:solidFill>
              <a:latin typeface="Calibri"/>
              <a:ea typeface="Calibri"/>
              <a:cs typeface="Calibri"/>
              <a:sym typeface="Calibri"/>
            </a:endParaRPr>
          </a:p>
          <a:p>
            <a:pPr marL="457200" lvl="0" indent="0" algn="l" rtl="0">
              <a:spcBef>
                <a:spcPts val="0"/>
              </a:spcBef>
              <a:spcAft>
                <a:spcPts val="0"/>
              </a:spcAft>
              <a:buNone/>
            </a:pPr>
            <a:r>
              <a:rPr lang="en-US" sz="3500" dirty="0">
                <a:solidFill>
                  <a:srgbClr val="D4D5D7"/>
                </a:solidFill>
                <a:latin typeface="Calibri"/>
                <a:ea typeface="Calibri"/>
                <a:cs typeface="Calibri"/>
                <a:sym typeface="Calibri"/>
              </a:rPr>
              <a:t>necessary</a:t>
            </a:r>
            <a:endParaRPr sz="3500" dirty="0">
              <a:solidFill>
                <a:srgbClr val="D4D5D7"/>
              </a:solidFill>
              <a:latin typeface="Calibri"/>
              <a:ea typeface="Calibri"/>
              <a:cs typeface="Calibri"/>
              <a:sym typeface="Calibri"/>
            </a:endParaRPr>
          </a:p>
          <a:p>
            <a:pPr marL="457200" lvl="0" indent="0" algn="l" rtl="0">
              <a:spcBef>
                <a:spcPts val="0"/>
              </a:spcBef>
              <a:spcAft>
                <a:spcPts val="0"/>
              </a:spcAft>
              <a:buNone/>
            </a:pPr>
            <a:endParaRPr sz="3500" dirty="0">
              <a:solidFill>
                <a:srgbClr val="D4D5D7"/>
              </a:solidFill>
              <a:latin typeface="Calibri"/>
              <a:ea typeface="Calibri"/>
              <a:cs typeface="Calibri"/>
              <a:sym typeface="Calibri"/>
            </a:endParaRPr>
          </a:p>
          <a:p>
            <a:pPr marL="457200" lvl="0" indent="-450850" algn="l" rtl="0">
              <a:spcBef>
                <a:spcPts val="0"/>
              </a:spcBef>
              <a:spcAft>
                <a:spcPts val="0"/>
              </a:spcAft>
              <a:buClr>
                <a:srgbClr val="D4D5D7"/>
              </a:buClr>
              <a:buSzPts val="3500"/>
              <a:buFont typeface="Calibri"/>
              <a:buChar char="●"/>
            </a:pPr>
            <a:r>
              <a:rPr lang="en-US" sz="3500" dirty="0">
                <a:solidFill>
                  <a:srgbClr val="FF0000"/>
                </a:solidFill>
                <a:latin typeface="Calibri"/>
                <a:ea typeface="Calibri"/>
                <a:cs typeface="Calibri"/>
                <a:sym typeface="Calibri"/>
              </a:rPr>
              <a:t>Follow-up </a:t>
            </a:r>
            <a:r>
              <a:rPr lang="en-US" sz="3500" dirty="0">
                <a:solidFill>
                  <a:srgbClr val="D4D5D7"/>
                </a:solidFill>
                <a:latin typeface="Calibri"/>
                <a:ea typeface="Calibri"/>
                <a:cs typeface="Calibri"/>
                <a:sym typeface="Calibri"/>
              </a:rPr>
              <a:t>… after the event</a:t>
            </a:r>
            <a:endParaRPr sz="3500" dirty="0">
              <a:solidFill>
                <a:srgbClr val="D4D5D7"/>
              </a:solidFill>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pic>
        <p:nvPicPr>
          <p:cNvPr id="357" name="Google Shape;357;p33"/>
          <p:cNvPicPr preferRelativeResize="0"/>
          <p:nvPr/>
        </p:nvPicPr>
        <p:blipFill rotWithShape="1">
          <a:blip r:embed="rId3">
            <a:alphaModFix/>
          </a:blip>
          <a:srcRect t="7705" b="7705"/>
          <a:stretch/>
        </p:blipFill>
        <p:spPr>
          <a:xfrm>
            <a:off x="0" y="0"/>
            <a:ext cx="18287997" cy="10287001"/>
          </a:xfrm>
          <a:prstGeom prst="rect">
            <a:avLst/>
          </a:prstGeom>
          <a:noFill/>
          <a:ln>
            <a:noFill/>
          </a:ln>
        </p:spPr>
      </p:pic>
      <p:sp>
        <p:nvSpPr>
          <p:cNvPr id="358" name="Google Shape;358;p33"/>
          <p:cNvSpPr txBox="1"/>
          <p:nvPr/>
        </p:nvSpPr>
        <p:spPr>
          <a:xfrm>
            <a:off x="2539204" y="6647607"/>
            <a:ext cx="13209600" cy="215400"/>
          </a:xfrm>
          <a:prstGeom prst="rect">
            <a:avLst/>
          </a:prstGeom>
          <a:noFill/>
          <a:ln>
            <a:noFill/>
          </a:ln>
        </p:spPr>
        <p:txBody>
          <a:bodyPr spcFirstLastPara="1" wrap="square" lIns="0" tIns="0" rIns="0" bIns="0" anchor="t" anchorCtr="0">
            <a:spAutoFit/>
          </a:bodyPr>
          <a:lstStyle/>
          <a:p>
            <a:pPr marL="0" marR="0" lvl="0" indent="0" algn="ctr" rtl="0">
              <a:lnSpc>
                <a:spcPct val="150017"/>
              </a:lnSpc>
              <a:spcBef>
                <a:spcPts val="0"/>
              </a:spcBef>
              <a:spcAft>
                <a:spcPts val="0"/>
              </a:spcAft>
              <a:buClr>
                <a:srgbClr val="000000"/>
              </a:buClr>
              <a:buSzPts val="2799"/>
              <a:buFont typeface="Arial"/>
              <a:buNone/>
            </a:pPr>
            <a:endParaRPr sz="1400" b="0" i="0" u="none" strike="noStrike" cap="none">
              <a:solidFill>
                <a:srgbClr val="000000"/>
              </a:solidFill>
              <a:latin typeface="Arial"/>
              <a:ea typeface="Arial"/>
              <a:cs typeface="Arial"/>
              <a:sym typeface="Arial"/>
            </a:endParaRPr>
          </a:p>
        </p:txBody>
      </p:sp>
      <p:sp>
        <p:nvSpPr>
          <p:cNvPr id="359" name="Google Shape;359;p33"/>
          <p:cNvSpPr txBox="1"/>
          <p:nvPr/>
        </p:nvSpPr>
        <p:spPr>
          <a:xfrm>
            <a:off x="3373982" y="2326108"/>
            <a:ext cx="11540100" cy="215400"/>
          </a:xfrm>
          <a:prstGeom prst="rect">
            <a:avLst/>
          </a:prstGeom>
          <a:noFill/>
          <a:ln>
            <a:noFill/>
          </a:ln>
        </p:spPr>
        <p:txBody>
          <a:bodyPr spcFirstLastPara="1" wrap="square" lIns="0" tIns="0" rIns="0" bIns="0" anchor="t" anchorCtr="0">
            <a:spAutoFit/>
          </a:bodyPr>
          <a:lstStyle/>
          <a:p>
            <a:pPr marL="0" marR="0" lvl="0" indent="0" algn="ctr" rtl="0">
              <a:lnSpc>
                <a:spcPct val="131003"/>
              </a:lnSpc>
              <a:spcBef>
                <a:spcPts val="0"/>
              </a:spcBef>
              <a:spcAft>
                <a:spcPts val="0"/>
              </a:spcAft>
              <a:buClr>
                <a:srgbClr val="000000"/>
              </a:buClr>
              <a:buSzPts val="9428"/>
              <a:buFont typeface="Arial"/>
              <a:buNone/>
            </a:pPr>
            <a:endParaRPr sz="1400" b="0" i="0" u="none" strike="noStrike" cap="none">
              <a:solidFill>
                <a:srgbClr val="000000"/>
              </a:solidFill>
              <a:latin typeface="Arial"/>
              <a:ea typeface="Arial"/>
              <a:cs typeface="Arial"/>
              <a:sym typeface="Arial"/>
            </a:endParaRPr>
          </a:p>
        </p:txBody>
      </p:sp>
      <p:sp>
        <p:nvSpPr>
          <p:cNvPr id="360" name="Google Shape;360;p33"/>
          <p:cNvSpPr txBox="1"/>
          <p:nvPr/>
        </p:nvSpPr>
        <p:spPr>
          <a:xfrm>
            <a:off x="-1588263" y="1558574"/>
            <a:ext cx="18288000" cy="215400"/>
          </a:xfrm>
          <a:prstGeom prst="rect">
            <a:avLst/>
          </a:prstGeom>
          <a:noFill/>
          <a:ln>
            <a:noFill/>
          </a:ln>
        </p:spPr>
        <p:txBody>
          <a:bodyPr spcFirstLastPara="1" wrap="square" lIns="0" tIns="0" rIns="0" bIns="0" anchor="t" anchorCtr="0">
            <a:spAutoFit/>
          </a:bodyPr>
          <a:lstStyle/>
          <a:p>
            <a:pPr marL="0" marR="0" lvl="0" indent="0" algn="ctr" rtl="0">
              <a:lnSpc>
                <a:spcPct val="113969"/>
              </a:lnSpc>
              <a:spcBef>
                <a:spcPts val="0"/>
              </a:spcBef>
              <a:spcAft>
                <a:spcPts val="0"/>
              </a:spcAft>
              <a:buClr>
                <a:srgbClr val="000000"/>
              </a:buClr>
              <a:buSzPts val="3300"/>
              <a:buFont typeface="Arial"/>
              <a:buNone/>
            </a:pPr>
            <a:endParaRPr sz="1400" b="0" i="0" u="none" strike="noStrike" cap="none">
              <a:solidFill>
                <a:srgbClr val="000000"/>
              </a:solidFill>
              <a:latin typeface="Arial"/>
              <a:ea typeface="Arial"/>
              <a:cs typeface="Arial"/>
              <a:sym typeface="Arial"/>
            </a:endParaRPr>
          </a:p>
        </p:txBody>
      </p:sp>
      <p:pic>
        <p:nvPicPr>
          <p:cNvPr id="361" name="Google Shape;361;p33"/>
          <p:cNvPicPr preferRelativeResize="0"/>
          <p:nvPr/>
        </p:nvPicPr>
        <p:blipFill>
          <a:blip r:embed="rId4">
            <a:alphaModFix/>
          </a:blip>
          <a:stretch>
            <a:fillRect/>
          </a:stretch>
        </p:blipFill>
        <p:spPr>
          <a:xfrm>
            <a:off x="0" y="8672475"/>
            <a:ext cx="4175473" cy="1614526"/>
          </a:xfrm>
          <a:prstGeom prst="rect">
            <a:avLst/>
          </a:prstGeom>
          <a:noFill/>
          <a:ln>
            <a:noFill/>
          </a:ln>
        </p:spPr>
      </p:pic>
      <p:sp>
        <p:nvSpPr>
          <p:cNvPr id="362" name="Google Shape;362;p33"/>
          <p:cNvSpPr txBox="1"/>
          <p:nvPr/>
        </p:nvSpPr>
        <p:spPr>
          <a:xfrm>
            <a:off x="4983000" y="751300"/>
            <a:ext cx="8322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363" name="Google Shape;363;p33"/>
          <p:cNvSpPr txBox="1"/>
          <p:nvPr/>
        </p:nvSpPr>
        <p:spPr>
          <a:xfrm>
            <a:off x="1473700" y="2817375"/>
            <a:ext cx="8322000" cy="52302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None/>
            </a:pPr>
            <a:endParaRPr sz="3200" b="1">
              <a:solidFill>
                <a:srgbClr val="D4D5D7"/>
              </a:solidFill>
              <a:latin typeface="Calibri"/>
              <a:ea typeface="Calibri"/>
              <a:cs typeface="Calibri"/>
              <a:sym typeface="Calibri"/>
            </a:endParaRPr>
          </a:p>
        </p:txBody>
      </p:sp>
      <p:sp>
        <p:nvSpPr>
          <p:cNvPr id="364" name="Google Shape;364;p33"/>
          <p:cNvSpPr txBox="1"/>
          <p:nvPr/>
        </p:nvSpPr>
        <p:spPr>
          <a:xfrm>
            <a:off x="10012500" y="2687325"/>
            <a:ext cx="6819300" cy="50568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None/>
            </a:pPr>
            <a:endParaRPr sz="3200" b="1">
              <a:solidFill>
                <a:srgbClr val="D4D5D7"/>
              </a:solidFill>
              <a:latin typeface="Calibri"/>
              <a:ea typeface="Calibri"/>
              <a:cs typeface="Calibri"/>
              <a:sym typeface="Calibri"/>
            </a:endParaRPr>
          </a:p>
        </p:txBody>
      </p:sp>
      <p:sp>
        <p:nvSpPr>
          <p:cNvPr id="365" name="Google Shape;365;p33"/>
          <p:cNvSpPr txBox="1"/>
          <p:nvPr/>
        </p:nvSpPr>
        <p:spPr>
          <a:xfrm>
            <a:off x="1826125" y="751300"/>
            <a:ext cx="14635800" cy="4325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sz="4500" b="1" dirty="0">
                <a:solidFill>
                  <a:schemeClr val="bg1"/>
                </a:solidFill>
                <a:latin typeface="Calibri"/>
                <a:ea typeface="Calibri"/>
                <a:cs typeface="Calibri"/>
                <a:sym typeface="Calibri"/>
              </a:rPr>
              <a:t>PEER SUPPORT RESPONSE GOALS</a:t>
            </a:r>
            <a:endParaRPr sz="4500" b="1" dirty="0">
              <a:solidFill>
                <a:schemeClr val="bg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3500" dirty="0">
              <a:latin typeface="Calibri"/>
              <a:ea typeface="Calibri"/>
              <a:cs typeface="Calibri"/>
              <a:sym typeface="Calibri"/>
            </a:endParaRPr>
          </a:p>
          <a:p>
            <a:pPr marL="457200" lvl="0" indent="-450850" algn="l" rtl="0">
              <a:spcBef>
                <a:spcPts val="0"/>
              </a:spcBef>
              <a:spcAft>
                <a:spcPts val="0"/>
              </a:spcAft>
              <a:buClr>
                <a:srgbClr val="D4D5D7"/>
              </a:buClr>
              <a:buSzPts val="3500"/>
              <a:buFont typeface="Calibri"/>
              <a:buChar char="●"/>
            </a:pPr>
            <a:r>
              <a:rPr lang="en-US" sz="3500" dirty="0">
                <a:solidFill>
                  <a:srgbClr val="FF0000"/>
                </a:solidFill>
                <a:latin typeface="Calibri"/>
                <a:ea typeface="Calibri"/>
                <a:cs typeface="Calibri"/>
                <a:sym typeface="Calibri"/>
              </a:rPr>
              <a:t>Help</a:t>
            </a:r>
            <a:r>
              <a:rPr lang="en-US" sz="3500" dirty="0">
                <a:solidFill>
                  <a:srgbClr val="D4D5D7"/>
                </a:solidFill>
                <a:latin typeface="Calibri"/>
                <a:ea typeface="Calibri"/>
                <a:cs typeface="Calibri"/>
                <a:sym typeface="Calibri"/>
              </a:rPr>
              <a:t> anticipate and address potential difficulties.</a:t>
            </a:r>
            <a:endParaRPr sz="3500" dirty="0">
              <a:solidFill>
                <a:srgbClr val="D4D5D7"/>
              </a:solidFill>
              <a:latin typeface="Calibri"/>
              <a:ea typeface="Calibri"/>
              <a:cs typeface="Calibri"/>
              <a:sym typeface="Calibri"/>
            </a:endParaRPr>
          </a:p>
          <a:p>
            <a:pPr marL="457200" lvl="0" indent="0" algn="l" rtl="0">
              <a:spcBef>
                <a:spcPts val="0"/>
              </a:spcBef>
              <a:spcAft>
                <a:spcPts val="0"/>
              </a:spcAft>
              <a:buNone/>
            </a:pPr>
            <a:endParaRPr sz="3500" dirty="0">
              <a:solidFill>
                <a:srgbClr val="D4D5D7"/>
              </a:solidFill>
              <a:latin typeface="Calibri"/>
              <a:ea typeface="Calibri"/>
              <a:cs typeface="Calibri"/>
              <a:sym typeface="Calibri"/>
            </a:endParaRPr>
          </a:p>
          <a:p>
            <a:pPr marL="457200" lvl="0" indent="-450850" algn="l" rtl="0">
              <a:spcBef>
                <a:spcPts val="0"/>
              </a:spcBef>
              <a:spcAft>
                <a:spcPts val="0"/>
              </a:spcAft>
              <a:buClr>
                <a:srgbClr val="D4D5D7"/>
              </a:buClr>
              <a:buSzPts val="3500"/>
              <a:buFont typeface="Calibri"/>
              <a:buChar char="●"/>
            </a:pPr>
            <a:r>
              <a:rPr lang="en-US" sz="3500" dirty="0">
                <a:solidFill>
                  <a:srgbClr val="FF0000"/>
                </a:solidFill>
                <a:latin typeface="Calibri"/>
                <a:ea typeface="Calibri"/>
                <a:cs typeface="Calibri"/>
                <a:sym typeface="Calibri"/>
              </a:rPr>
              <a:t>Provide</a:t>
            </a:r>
            <a:r>
              <a:rPr lang="en-US" sz="3500" dirty="0">
                <a:solidFill>
                  <a:srgbClr val="D4D5D7"/>
                </a:solidFill>
                <a:latin typeface="Calibri"/>
                <a:ea typeface="Calibri"/>
                <a:cs typeface="Calibri"/>
                <a:sym typeface="Calibri"/>
              </a:rPr>
              <a:t> … employees … the opportunity to</a:t>
            </a:r>
            <a:endParaRPr sz="3500" dirty="0">
              <a:solidFill>
                <a:srgbClr val="D4D5D7"/>
              </a:solidFill>
              <a:latin typeface="Calibri"/>
              <a:ea typeface="Calibri"/>
              <a:cs typeface="Calibri"/>
              <a:sym typeface="Calibri"/>
            </a:endParaRPr>
          </a:p>
          <a:p>
            <a:pPr marL="457200" lvl="0" indent="0" algn="l" rtl="0">
              <a:spcBef>
                <a:spcPts val="0"/>
              </a:spcBef>
              <a:spcAft>
                <a:spcPts val="0"/>
              </a:spcAft>
              <a:buNone/>
            </a:pPr>
            <a:r>
              <a:rPr lang="en-US" sz="3500" dirty="0">
                <a:solidFill>
                  <a:srgbClr val="D4D5D7"/>
                </a:solidFill>
                <a:latin typeface="Calibri"/>
                <a:ea typeface="Calibri"/>
                <a:cs typeface="Calibri"/>
                <a:sym typeface="Calibri"/>
              </a:rPr>
              <a:t>receive emotional and tangible peer support</a:t>
            </a:r>
            <a:endParaRPr sz="3500" dirty="0">
              <a:solidFill>
                <a:srgbClr val="D4D5D7"/>
              </a:solidFill>
              <a:latin typeface="Calibri"/>
              <a:ea typeface="Calibri"/>
              <a:cs typeface="Calibri"/>
              <a:sym typeface="Calibri"/>
            </a:endParaRPr>
          </a:p>
          <a:p>
            <a:pPr marL="457200" lvl="0" indent="0" algn="l" rtl="0">
              <a:spcBef>
                <a:spcPts val="0"/>
              </a:spcBef>
              <a:spcAft>
                <a:spcPts val="0"/>
              </a:spcAft>
              <a:buNone/>
            </a:pPr>
            <a:r>
              <a:rPr lang="en-US" sz="3500" dirty="0">
                <a:solidFill>
                  <a:srgbClr val="D4D5D7"/>
                </a:solidFill>
                <a:latin typeface="Calibri"/>
                <a:ea typeface="Calibri"/>
                <a:cs typeface="Calibri"/>
                <a:sym typeface="Calibri"/>
              </a:rPr>
              <a:t>through times of personal or professional crises</a:t>
            </a:r>
            <a:endParaRPr sz="3500" dirty="0">
              <a:solidFill>
                <a:srgbClr val="D4D5D7"/>
              </a:solidFill>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pic>
        <p:nvPicPr>
          <p:cNvPr id="370" name="Google Shape;370;p34"/>
          <p:cNvPicPr preferRelativeResize="0"/>
          <p:nvPr/>
        </p:nvPicPr>
        <p:blipFill rotWithShape="1">
          <a:blip r:embed="rId3">
            <a:alphaModFix/>
          </a:blip>
          <a:srcRect t="7705" b="7705"/>
          <a:stretch/>
        </p:blipFill>
        <p:spPr>
          <a:xfrm>
            <a:off x="0" y="0"/>
            <a:ext cx="18287997" cy="10287001"/>
          </a:xfrm>
          <a:prstGeom prst="rect">
            <a:avLst/>
          </a:prstGeom>
          <a:noFill/>
          <a:ln>
            <a:noFill/>
          </a:ln>
        </p:spPr>
      </p:pic>
      <p:sp>
        <p:nvSpPr>
          <p:cNvPr id="371" name="Google Shape;371;p34"/>
          <p:cNvSpPr txBox="1"/>
          <p:nvPr/>
        </p:nvSpPr>
        <p:spPr>
          <a:xfrm>
            <a:off x="2539204" y="6647607"/>
            <a:ext cx="13209600" cy="215400"/>
          </a:xfrm>
          <a:prstGeom prst="rect">
            <a:avLst/>
          </a:prstGeom>
          <a:noFill/>
          <a:ln>
            <a:noFill/>
          </a:ln>
        </p:spPr>
        <p:txBody>
          <a:bodyPr spcFirstLastPara="1" wrap="square" lIns="0" tIns="0" rIns="0" bIns="0" anchor="t" anchorCtr="0">
            <a:spAutoFit/>
          </a:bodyPr>
          <a:lstStyle/>
          <a:p>
            <a:pPr marL="0" marR="0" lvl="0" indent="0" algn="ctr" rtl="0">
              <a:lnSpc>
                <a:spcPct val="150017"/>
              </a:lnSpc>
              <a:spcBef>
                <a:spcPts val="0"/>
              </a:spcBef>
              <a:spcAft>
                <a:spcPts val="0"/>
              </a:spcAft>
              <a:buClr>
                <a:srgbClr val="000000"/>
              </a:buClr>
              <a:buSzPts val="2799"/>
              <a:buFont typeface="Arial"/>
              <a:buNone/>
            </a:pPr>
            <a:endParaRPr sz="1400" b="0" i="0" u="none" strike="noStrike" cap="none">
              <a:solidFill>
                <a:srgbClr val="000000"/>
              </a:solidFill>
              <a:latin typeface="Arial"/>
              <a:ea typeface="Arial"/>
              <a:cs typeface="Arial"/>
              <a:sym typeface="Arial"/>
            </a:endParaRPr>
          </a:p>
        </p:txBody>
      </p:sp>
      <p:sp>
        <p:nvSpPr>
          <p:cNvPr id="372" name="Google Shape;372;p34"/>
          <p:cNvSpPr txBox="1"/>
          <p:nvPr/>
        </p:nvSpPr>
        <p:spPr>
          <a:xfrm>
            <a:off x="3373982" y="2326108"/>
            <a:ext cx="11540100" cy="215400"/>
          </a:xfrm>
          <a:prstGeom prst="rect">
            <a:avLst/>
          </a:prstGeom>
          <a:noFill/>
          <a:ln>
            <a:noFill/>
          </a:ln>
        </p:spPr>
        <p:txBody>
          <a:bodyPr spcFirstLastPara="1" wrap="square" lIns="0" tIns="0" rIns="0" bIns="0" anchor="t" anchorCtr="0">
            <a:spAutoFit/>
          </a:bodyPr>
          <a:lstStyle/>
          <a:p>
            <a:pPr marL="0" marR="0" lvl="0" indent="0" algn="ctr" rtl="0">
              <a:lnSpc>
                <a:spcPct val="131003"/>
              </a:lnSpc>
              <a:spcBef>
                <a:spcPts val="0"/>
              </a:spcBef>
              <a:spcAft>
                <a:spcPts val="0"/>
              </a:spcAft>
              <a:buClr>
                <a:srgbClr val="000000"/>
              </a:buClr>
              <a:buSzPts val="9428"/>
              <a:buFont typeface="Arial"/>
              <a:buNone/>
            </a:pPr>
            <a:endParaRPr sz="1400" b="0" i="0" u="none" strike="noStrike" cap="none">
              <a:solidFill>
                <a:srgbClr val="000000"/>
              </a:solidFill>
              <a:latin typeface="Arial"/>
              <a:ea typeface="Arial"/>
              <a:cs typeface="Arial"/>
              <a:sym typeface="Arial"/>
            </a:endParaRPr>
          </a:p>
        </p:txBody>
      </p:sp>
      <p:sp>
        <p:nvSpPr>
          <p:cNvPr id="373" name="Google Shape;373;p34"/>
          <p:cNvSpPr txBox="1"/>
          <p:nvPr/>
        </p:nvSpPr>
        <p:spPr>
          <a:xfrm>
            <a:off x="-1588263" y="1558574"/>
            <a:ext cx="18288000" cy="215400"/>
          </a:xfrm>
          <a:prstGeom prst="rect">
            <a:avLst/>
          </a:prstGeom>
          <a:noFill/>
          <a:ln>
            <a:noFill/>
          </a:ln>
        </p:spPr>
        <p:txBody>
          <a:bodyPr spcFirstLastPara="1" wrap="square" lIns="0" tIns="0" rIns="0" bIns="0" anchor="t" anchorCtr="0">
            <a:spAutoFit/>
          </a:bodyPr>
          <a:lstStyle/>
          <a:p>
            <a:pPr marL="0" marR="0" lvl="0" indent="0" algn="ctr" rtl="0">
              <a:lnSpc>
                <a:spcPct val="113969"/>
              </a:lnSpc>
              <a:spcBef>
                <a:spcPts val="0"/>
              </a:spcBef>
              <a:spcAft>
                <a:spcPts val="0"/>
              </a:spcAft>
              <a:buClr>
                <a:srgbClr val="000000"/>
              </a:buClr>
              <a:buSzPts val="3300"/>
              <a:buFont typeface="Arial"/>
              <a:buNone/>
            </a:pPr>
            <a:endParaRPr sz="1400" b="0" i="0" u="none" strike="noStrike" cap="none">
              <a:solidFill>
                <a:srgbClr val="000000"/>
              </a:solidFill>
              <a:latin typeface="Arial"/>
              <a:ea typeface="Arial"/>
              <a:cs typeface="Arial"/>
              <a:sym typeface="Arial"/>
            </a:endParaRPr>
          </a:p>
        </p:txBody>
      </p:sp>
      <p:pic>
        <p:nvPicPr>
          <p:cNvPr id="374" name="Google Shape;374;p34"/>
          <p:cNvPicPr preferRelativeResize="0"/>
          <p:nvPr/>
        </p:nvPicPr>
        <p:blipFill>
          <a:blip r:embed="rId4">
            <a:alphaModFix/>
          </a:blip>
          <a:stretch>
            <a:fillRect/>
          </a:stretch>
        </p:blipFill>
        <p:spPr>
          <a:xfrm>
            <a:off x="0" y="8192025"/>
            <a:ext cx="5418025" cy="2094976"/>
          </a:xfrm>
          <a:prstGeom prst="rect">
            <a:avLst/>
          </a:prstGeom>
          <a:noFill/>
          <a:ln>
            <a:noFill/>
          </a:ln>
        </p:spPr>
      </p:pic>
      <p:sp>
        <p:nvSpPr>
          <p:cNvPr id="375" name="Google Shape;375;p34"/>
          <p:cNvSpPr txBox="1"/>
          <p:nvPr/>
        </p:nvSpPr>
        <p:spPr>
          <a:xfrm>
            <a:off x="4983000" y="751300"/>
            <a:ext cx="8322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376" name="Google Shape;376;p34"/>
          <p:cNvSpPr txBox="1"/>
          <p:nvPr/>
        </p:nvSpPr>
        <p:spPr>
          <a:xfrm>
            <a:off x="1473700" y="2817375"/>
            <a:ext cx="8322000" cy="52302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None/>
            </a:pPr>
            <a:endParaRPr sz="3200" b="1">
              <a:solidFill>
                <a:srgbClr val="D4D5D7"/>
              </a:solidFill>
              <a:latin typeface="Calibri"/>
              <a:ea typeface="Calibri"/>
              <a:cs typeface="Calibri"/>
              <a:sym typeface="Calibri"/>
            </a:endParaRPr>
          </a:p>
        </p:txBody>
      </p:sp>
      <p:sp>
        <p:nvSpPr>
          <p:cNvPr id="377" name="Google Shape;377;p34"/>
          <p:cNvSpPr txBox="1"/>
          <p:nvPr/>
        </p:nvSpPr>
        <p:spPr>
          <a:xfrm>
            <a:off x="4983000" y="1371150"/>
            <a:ext cx="6819300" cy="50568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None/>
            </a:pPr>
            <a:endParaRPr sz="3400" b="1">
              <a:solidFill>
                <a:srgbClr val="D4D5D7"/>
              </a:solidFill>
              <a:latin typeface="Calibri"/>
              <a:ea typeface="Calibri"/>
              <a:cs typeface="Calibri"/>
              <a:sym typeface="Calibri"/>
            </a:endParaRPr>
          </a:p>
        </p:txBody>
      </p:sp>
      <p:sp>
        <p:nvSpPr>
          <p:cNvPr id="378" name="Google Shape;378;p34"/>
          <p:cNvSpPr txBox="1"/>
          <p:nvPr/>
        </p:nvSpPr>
        <p:spPr>
          <a:xfrm>
            <a:off x="1950475" y="751300"/>
            <a:ext cx="14635800" cy="8127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US" sz="4500">
                <a:solidFill>
                  <a:srgbClr val="D4D5D7"/>
                </a:solidFill>
                <a:latin typeface="Calibri"/>
                <a:ea typeface="Calibri"/>
                <a:cs typeface="Calibri"/>
                <a:sym typeface="Calibri"/>
              </a:rPr>
              <a:t>CRITICAL INCIDENT STRESS</a:t>
            </a:r>
            <a:endParaRPr sz="4500">
              <a:solidFill>
                <a:srgbClr val="D4D5D7"/>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4500">
                <a:solidFill>
                  <a:srgbClr val="D4D5D7"/>
                </a:solidFill>
                <a:latin typeface="Calibri"/>
                <a:ea typeface="Calibri"/>
                <a:cs typeface="Calibri"/>
                <a:sym typeface="Calibri"/>
              </a:rPr>
              <a:t>MANAGEMENT (CISM)</a:t>
            </a:r>
            <a:endParaRPr sz="4500">
              <a:solidFill>
                <a:srgbClr val="D4D5D7"/>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endParaRPr sz="2700">
              <a:solidFill>
                <a:srgbClr val="D4D5D7"/>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3500">
                <a:solidFill>
                  <a:srgbClr val="D4D5D7"/>
                </a:solidFill>
                <a:latin typeface="Calibri"/>
                <a:ea typeface="Calibri"/>
                <a:cs typeface="Calibri"/>
                <a:sym typeface="Calibri"/>
              </a:rPr>
              <a:t>Programs and strategies designed to reduce the effects of</a:t>
            </a:r>
            <a:endParaRPr sz="3500">
              <a:solidFill>
                <a:srgbClr val="D4D5D7"/>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3500">
                <a:solidFill>
                  <a:srgbClr val="D4D5D7"/>
                </a:solidFill>
                <a:latin typeface="Calibri"/>
                <a:ea typeface="Calibri"/>
                <a:cs typeface="Calibri"/>
                <a:sym typeface="Calibri"/>
              </a:rPr>
              <a:t>stress in emergency services personnel and to assist them in</a:t>
            </a:r>
            <a:endParaRPr sz="3500">
              <a:solidFill>
                <a:srgbClr val="D4D5D7"/>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3500">
                <a:solidFill>
                  <a:srgbClr val="D4D5D7"/>
                </a:solidFill>
                <a:latin typeface="Calibri"/>
                <a:ea typeface="Calibri"/>
                <a:cs typeface="Calibri"/>
                <a:sym typeface="Calibri"/>
              </a:rPr>
              <a:t>recovering from significant work stress.</a:t>
            </a:r>
            <a:endParaRPr sz="3500">
              <a:solidFill>
                <a:srgbClr val="D4D5D7"/>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endParaRPr sz="3500">
              <a:solidFill>
                <a:srgbClr val="D4D5D7"/>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3500">
                <a:solidFill>
                  <a:srgbClr val="D4D5D7"/>
                </a:solidFill>
                <a:latin typeface="Calibri"/>
                <a:ea typeface="Calibri"/>
                <a:cs typeface="Calibri"/>
                <a:sym typeface="Calibri"/>
              </a:rPr>
              <a:t>Three main strategies (ISP):</a:t>
            </a:r>
            <a:endParaRPr sz="3500">
              <a:solidFill>
                <a:srgbClr val="D4D5D7"/>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endParaRPr sz="3500">
              <a:solidFill>
                <a:srgbClr val="D4D5D7"/>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3500">
                <a:solidFill>
                  <a:srgbClr val="D4D5D7"/>
                </a:solidFill>
                <a:latin typeface="Calibri"/>
                <a:ea typeface="Calibri"/>
                <a:cs typeface="Calibri"/>
                <a:sym typeface="Calibri"/>
              </a:rPr>
              <a:t>Demobilization</a:t>
            </a:r>
            <a:endParaRPr sz="3500">
              <a:solidFill>
                <a:srgbClr val="D4D5D7"/>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endParaRPr sz="3500">
              <a:solidFill>
                <a:srgbClr val="D4D5D7"/>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3500">
                <a:solidFill>
                  <a:srgbClr val="D4D5D7"/>
                </a:solidFill>
                <a:latin typeface="Calibri"/>
                <a:ea typeface="Calibri"/>
                <a:cs typeface="Calibri"/>
                <a:sym typeface="Calibri"/>
              </a:rPr>
              <a:t>Defusing</a:t>
            </a:r>
            <a:endParaRPr sz="3500">
              <a:solidFill>
                <a:srgbClr val="D4D5D7"/>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endParaRPr sz="3500">
              <a:solidFill>
                <a:srgbClr val="D4D5D7"/>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3500">
                <a:solidFill>
                  <a:srgbClr val="D4D5D7"/>
                </a:solidFill>
                <a:latin typeface="Calibri"/>
                <a:ea typeface="Calibri"/>
                <a:cs typeface="Calibri"/>
                <a:sym typeface="Calibri"/>
              </a:rPr>
              <a:t>Debriefing</a:t>
            </a:r>
            <a:endParaRPr sz="3500">
              <a:solidFill>
                <a:srgbClr val="D4D5D7"/>
              </a:solidFill>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pic>
        <p:nvPicPr>
          <p:cNvPr id="383" name="Google Shape;383;p35"/>
          <p:cNvPicPr preferRelativeResize="0"/>
          <p:nvPr/>
        </p:nvPicPr>
        <p:blipFill rotWithShape="1">
          <a:blip r:embed="rId3">
            <a:alphaModFix/>
          </a:blip>
          <a:srcRect t="7705" b="7705"/>
          <a:stretch/>
        </p:blipFill>
        <p:spPr>
          <a:xfrm>
            <a:off x="0" y="0"/>
            <a:ext cx="18287997" cy="10287001"/>
          </a:xfrm>
          <a:prstGeom prst="rect">
            <a:avLst/>
          </a:prstGeom>
          <a:noFill/>
          <a:ln>
            <a:noFill/>
          </a:ln>
        </p:spPr>
      </p:pic>
      <p:sp>
        <p:nvSpPr>
          <p:cNvPr id="384" name="Google Shape;384;p35"/>
          <p:cNvSpPr txBox="1"/>
          <p:nvPr/>
        </p:nvSpPr>
        <p:spPr>
          <a:xfrm>
            <a:off x="2539204" y="6647607"/>
            <a:ext cx="13209600" cy="215400"/>
          </a:xfrm>
          <a:prstGeom prst="rect">
            <a:avLst/>
          </a:prstGeom>
          <a:noFill/>
          <a:ln>
            <a:noFill/>
          </a:ln>
        </p:spPr>
        <p:txBody>
          <a:bodyPr spcFirstLastPara="1" wrap="square" lIns="0" tIns="0" rIns="0" bIns="0" anchor="t" anchorCtr="0">
            <a:spAutoFit/>
          </a:bodyPr>
          <a:lstStyle/>
          <a:p>
            <a:pPr marL="0" marR="0" lvl="0" indent="0" algn="ctr" rtl="0">
              <a:lnSpc>
                <a:spcPct val="150017"/>
              </a:lnSpc>
              <a:spcBef>
                <a:spcPts val="0"/>
              </a:spcBef>
              <a:spcAft>
                <a:spcPts val="0"/>
              </a:spcAft>
              <a:buClr>
                <a:srgbClr val="000000"/>
              </a:buClr>
              <a:buSzPts val="2799"/>
              <a:buFont typeface="Arial"/>
              <a:buNone/>
            </a:pPr>
            <a:endParaRPr sz="1400" b="0" i="0" u="none" strike="noStrike" cap="none">
              <a:solidFill>
                <a:srgbClr val="000000"/>
              </a:solidFill>
              <a:latin typeface="Arial"/>
              <a:ea typeface="Arial"/>
              <a:cs typeface="Arial"/>
              <a:sym typeface="Arial"/>
            </a:endParaRPr>
          </a:p>
        </p:txBody>
      </p:sp>
      <p:sp>
        <p:nvSpPr>
          <p:cNvPr id="385" name="Google Shape;385;p35"/>
          <p:cNvSpPr txBox="1"/>
          <p:nvPr/>
        </p:nvSpPr>
        <p:spPr>
          <a:xfrm>
            <a:off x="3373982" y="2326108"/>
            <a:ext cx="11540100" cy="215400"/>
          </a:xfrm>
          <a:prstGeom prst="rect">
            <a:avLst/>
          </a:prstGeom>
          <a:noFill/>
          <a:ln>
            <a:noFill/>
          </a:ln>
        </p:spPr>
        <p:txBody>
          <a:bodyPr spcFirstLastPara="1" wrap="square" lIns="0" tIns="0" rIns="0" bIns="0" anchor="t" anchorCtr="0">
            <a:spAutoFit/>
          </a:bodyPr>
          <a:lstStyle/>
          <a:p>
            <a:pPr marL="0" marR="0" lvl="0" indent="0" algn="ctr" rtl="0">
              <a:lnSpc>
                <a:spcPct val="131003"/>
              </a:lnSpc>
              <a:spcBef>
                <a:spcPts val="0"/>
              </a:spcBef>
              <a:spcAft>
                <a:spcPts val="0"/>
              </a:spcAft>
              <a:buClr>
                <a:srgbClr val="000000"/>
              </a:buClr>
              <a:buSzPts val="9428"/>
              <a:buFont typeface="Arial"/>
              <a:buNone/>
            </a:pPr>
            <a:endParaRPr sz="1400" b="0" i="0" u="none" strike="noStrike" cap="none">
              <a:solidFill>
                <a:srgbClr val="000000"/>
              </a:solidFill>
              <a:latin typeface="Arial"/>
              <a:ea typeface="Arial"/>
              <a:cs typeface="Arial"/>
              <a:sym typeface="Arial"/>
            </a:endParaRPr>
          </a:p>
        </p:txBody>
      </p:sp>
      <p:sp>
        <p:nvSpPr>
          <p:cNvPr id="386" name="Google Shape;386;p35"/>
          <p:cNvSpPr txBox="1"/>
          <p:nvPr/>
        </p:nvSpPr>
        <p:spPr>
          <a:xfrm>
            <a:off x="-1588263" y="1558574"/>
            <a:ext cx="18288000" cy="215400"/>
          </a:xfrm>
          <a:prstGeom prst="rect">
            <a:avLst/>
          </a:prstGeom>
          <a:noFill/>
          <a:ln>
            <a:noFill/>
          </a:ln>
        </p:spPr>
        <p:txBody>
          <a:bodyPr spcFirstLastPara="1" wrap="square" lIns="0" tIns="0" rIns="0" bIns="0" anchor="t" anchorCtr="0">
            <a:spAutoFit/>
          </a:bodyPr>
          <a:lstStyle/>
          <a:p>
            <a:pPr marL="0" marR="0" lvl="0" indent="0" algn="ctr" rtl="0">
              <a:lnSpc>
                <a:spcPct val="113969"/>
              </a:lnSpc>
              <a:spcBef>
                <a:spcPts val="0"/>
              </a:spcBef>
              <a:spcAft>
                <a:spcPts val="0"/>
              </a:spcAft>
              <a:buClr>
                <a:srgbClr val="000000"/>
              </a:buClr>
              <a:buSzPts val="3300"/>
              <a:buFont typeface="Arial"/>
              <a:buNone/>
            </a:pPr>
            <a:endParaRPr sz="1400" b="0" i="0" u="none" strike="noStrike" cap="none">
              <a:solidFill>
                <a:srgbClr val="000000"/>
              </a:solidFill>
              <a:latin typeface="Arial"/>
              <a:ea typeface="Arial"/>
              <a:cs typeface="Arial"/>
              <a:sym typeface="Arial"/>
            </a:endParaRPr>
          </a:p>
        </p:txBody>
      </p:sp>
      <p:pic>
        <p:nvPicPr>
          <p:cNvPr id="387" name="Google Shape;387;p35"/>
          <p:cNvPicPr preferRelativeResize="0"/>
          <p:nvPr/>
        </p:nvPicPr>
        <p:blipFill>
          <a:blip r:embed="rId4">
            <a:alphaModFix/>
          </a:blip>
          <a:stretch>
            <a:fillRect/>
          </a:stretch>
        </p:blipFill>
        <p:spPr>
          <a:xfrm>
            <a:off x="0" y="8192025"/>
            <a:ext cx="5418025" cy="2094976"/>
          </a:xfrm>
          <a:prstGeom prst="rect">
            <a:avLst/>
          </a:prstGeom>
          <a:noFill/>
          <a:ln>
            <a:noFill/>
          </a:ln>
        </p:spPr>
      </p:pic>
      <p:sp>
        <p:nvSpPr>
          <p:cNvPr id="388" name="Google Shape;388;p35"/>
          <p:cNvSpPr txBox="1"/>
          <p:nvPr/>
        </p:nvSpPr>
        <p:spPr>
          <a:xfrm>
            <a:off x="4983000" y="751300"/>
            <a:ext cx="8322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389" name="Google Shape;389;p35"/>
          <p:cNvSpPr txBox="1"/>
          <p:nvPr/>
        </p:nvSpPr>
        <p:spPr>
          <a:xfrm>
            <a:off x="1473700" y="2817375"/>
            <a:ext cx="8322000" cy="52302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None/>
            </a:pPr>
            <a:endParaRPr sz="3200" b="1">
              <a:solidFill>
                <a:srgbClr val="D4D5D7"/>
              </a:solidFill>
              <a:latin typeface="Calibri"/>
              <a:ea typeface="Calibri"/>
              <a:cs typeface="Calibri"/>
              <a:sym typeface="Calibri"/>
            </a:endParaRPr>
          </a:p>
        </p:txBody>
      </p:sp>
      <p:sp>
        <p:nvSpPr>
          <p:cNvPr id="390" name="Google Shape;390;p35"/>
          <p:cNvSpPr txBox="1"/>
          <p:nvPr/>
        </p:nvSpPr>
        <p:spPr>
          <a:xfrm>
            <a:off x="10012500" y="2687325"/>
            <a:ext cx="6819300" cy="50568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None/>
            </a:pPr>
            <a:endParaRPr sz="3200" b="1">
              <a:solidFill>
                <a:srgbClr val="D4D5D7"/>
              </a:solidFill>
              <a:latin typeface="Calibri"/>
              <a:ea typeface="Calibri"/>
              <a:cs typeface="Calibri"/>
              <a:sym typeface="Calibri"/>
            </a:endParaRPr>
          </a:p>
        </p:txBody>
      </p:sp>
      <p:sp>
        <p:nvSpPr>
          <p:cNvPr id="391" name="Google Shape;391;p35"/>
          <p:cNvSpPr txBox="1"/>
          <p:nvPr/>
        </p:nvSpPr>
        <p:spPr>
          <a:xfrm>
            <a:off x="1647075" y="751300"/>
            <a:ext cx="14607000" cy="7557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sz="4500" b="1" dirty="0">
                <a:solidFill>
                  <a:schemeClr val="bg1"/>
                </a:solidFill>
                <a:latin typeface="Calibri"/>
                <a:ea typeface="Calibri"/>
                <a:cs typeface="Calibri"/>
                <a:sym typeface="Calibri"/>
              </a:rPr>
              <a:t>DEFUSING</a:t>
            </a:r>
            <a:endParaRPr sz="4500" b="1" dirty="0">
              <a:solidFill>
                <a:schemeClr val="bg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3500" dirty="0">
              <a:solidFill>
                <a:srgbClr val="D4D5D7"/>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3500" dirty="0">
                <a:solidFill>
                  <a:srgbClr val="D4D5D7"/>
                </a:solidFill>
                <a:latin typeface="Calibri"/>
                <a:ea typeface="Calibri"/>
                <a:cs typeface="Calibri"/>
                <a:sym typeface="Calibri"/>
              </a:rPr>
              <a:t>A peer driven group process integrating crisis intervention</a:t>
            </a:r>
            <a:endParaRPr sz="3500" dirty="0">
              <a:solidFill>
                <a:srgbClr val="D4D5D7"/>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3500" dirty="0">
                <a:solidFill>
                  <a:srgbClr val="D4D5D7"/>
                </a:solidFill>
                <a:latin typeface="Calibri"/>
                <a:ea typeface="Calibri"/>
                <a:cs typeface="Calibri"/>
                <a:sym typeface="Calibri"/>
              </a:rPr>
              <a:t>strategies</a:t>
            </a:r>
            <a:endParaRPr sz="3500" dirty="0">
              <a:solidFill>
                <a:srgbClr val="D4D5D7"/>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3500" dirty="0">
              <a:solidFill>
                <a:srgbClr val="D4D5D7"/>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3500" dirty="0">
                <a:solidFill>
                  <a:srgbClr val="D4D5D7"/>
                </a:solidFill>
                <a:latin typeface="Calibri"/>
                <a:ea typeface="Calibri"/>
                <a:cs typeface="Calibri"/>
                <a:sym typeface="Calibri"/>
              </a:rPr>
              <a:t>A shortened version of a debriefing that takes place</a:t>
            </a:r>
            <a:endParaRPr sz="3500" dirty="0">
              <a:solidFill>
                <a:srgbClr val="D4D5D7"/>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3500" dirty="0">
                <a:solidFill>
                  <a:srgbClr val="D4D5D7"/>
                </a:solidFill>
                <a:latin typeface="Calibri"/>
                <a:ea typeface="Calibri"/>
                <a:cs typeface="Calibri"/>
                <a:sym typeface="Calibri"/>
              </a:rPr>
              <a:t>immediately or relatively soon after a critical incident</a:t>
            </a:r>
            <a:endParaRPr sz="3500" dirty="0">
              <a:solidFill>
                <a:srgbClr val="D4D5D7"/>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3500" dirty="0">
              <a:solidFill>
                <a:srgbClr val="D4D5D7"/>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3500" dirty="0">
                <a:solidFill>
                  <a:srgbClr val="D4D5D7"/>
                </a:solidFill>
                <a:latin typeface="Calibri"/>
                <a:ea typeface="Calibri"/>
                <a:cs typeface="Calibri"/>
                <a:sym typeface="Calibri"/>
              </a:rPr>
              <a:t>1-4 hours but not more than 12 hours after the event*</a:t>
            </a:r>
            <a:endParaRPr sz="3500" dirty="0">
              <a:solidFill>
                <a:srgbClr val="D4D5D7"/>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3500" dirty="0">
              <a:solidFill>
                <a:srgbClr val="D4D5D7"/>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3500" dirty="0">
                <a:solidFill>
                  <a:srgbClr val="D4D5D7"/>
                </a:solidFill>
                <a:latin typeface="Calibri"/>
                <a:ea typeface="Calibri"/>
                <a:cs typeface="Calibri"/>
                <a:sym typeface="Calibri"/>
              </a:rPr>
              <a:t>If defusing not possible, CISD should be considered</a:t>
            </a:r>
            <a:endParaRPr sz="3500" dirty="0">
              <a:solidFill>
                <a:srgbClr val="D4D5D7"/>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3500" dirty="0">
              <a:solidFill>
                <a:srgbClr val="D4D5D7"/>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3500" dirty="0">
                <a:solidFill>
                  <a:srgbClr val="D4D5D7"/>
                </a:solidFill>
                <a:latin typeface="Calibri"/>
                <a:ea typeface="Calibri"/>
                <a:cs typeface="Calibri"/>
                <a:sym typeface="Calibri"/>
              </a:rPr>
              <a:t>May be mandatory</a:t>
            </a:r>
            <a:endParaRPr sz="3500" dirty="0">
              <a:solidFill>
                <a:srgbClr val="D4D5D7"/>
              </a:solidFill>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pic>
        <p:nvPicPr>
          <p:cNvPr id="396" name="Google Shape;396;p36"/>
          <p:cNvPicPr preferRelativeResize="0"/>
          <p:nvPr/>
        </p:nvPicPr>
        <p:blipFill rotWithShape="1">
          <a:blip r:embed="rId3">
            <a:alphaModFix/>
          </a:blip>
          <a:srcRect t="7705" b="7705"/>
          <a:stretch/>
        </p:blipFill>
        <p:spPr>
          <a:xfrm>
            <a:off x="0" y="0"/>
            <a:ext cx="18287997" cy="10287001"/>
          </a:xfrm>
          <a:prstGeom prst="rect">
            <a:avLst/>
          </a:prstGeom>
          <a:noFill/>
          <a:ln>
            <a:noFill/>
          </a:ln>
        </p:spPr>
      </p:pic>
      <p:sp>
        <p:nvSpPr>
          <p:cNvPr id="397" name="Google Shape;397;p36"/>
          <p:cNvSpPr txBox="1"/>
          <p:nvPr/>
        </p:nvSpPr>
        <p:spPr>
          <a:xfrm>
            <a:off x="2539204" y="6647607"/>
            <a:ext cx="13209600" cy="215400"/>
          </a:xfrm>
          <a:prstGeom prst="rect">
            <a:avLst/>
          </a:prstGeom>
          <a:noFill/>
          <a:ln>
            <a:noFill/>
          </a:ln>
        </p:spPr>
        <p:txBody>
          <a:bodyPr spcFirstLastPara="1" wrap="square" lIns="0" tIns="0" rIns="0" bIns="0" anchor="t" anchorCtr="0">
            <a:spAutoFit/>
          </a:bodyPr>
          <a:lstStyle/>
          <a:p>
            <a:pPr marL="0" marR="0" lvl="0" indent="0" algn="ctr" rtl="0">
              <a:lnSpc>
                <a:spcPct val="150017"/>
              </a:lnSpc>
              <a:spcBef>
                <a:spcPts val="0"/>
              </a:spcBef>
              <a:spcAft>
                <a:spcPts val="0"/>
              </a:spcAft>
              <a:buClr>
                <a:srgbClr val="000000"/>
              </a:buClr>
              <a:buSzPts val="2799"/>
              <a:buFont typeface="Arial"/>
              <a:buNone/>
            </a:pPr>
            <a:endParaRPr sz="1400" b="0" i="0" u="none" strike="noStrike" cap="none">
              <a:solidFill>
                <a:srgbClr val="000000"/>
              </a:solidFill>
              <a:latin typeface="Arial"/>
              <a:ea typeface="Arial"/>
              <a:cs typeface="Arial"/>
              <a:sym typeface="Arial"/>
            </a:endParaRPr>
          </a:p>
        </p:txBody>
      </p:sp>
      <p:sp>
        <p:nvSpPr>
          <p:cNvPr id="398" name="Google Shape;398;p36"/>
          <p:cNvSpPr txBox="1"/>
          <p:nvPr/>
        </p:nvSpPr>
        <p:spPr>
          <a:xfrm>
            <a:off x="3373982" y="2326108"/>
            <a:ext cx="11540100" cy="215400"/>
          </a:xfrm>
          <a:prstGeom prst="rect">
            <a:avLst/>
          </a:prstGeom>
          <a:noFill/>
          <a:ln>
            <a:noFill/>
          </a:ln>
        </p:spPr>
        <p:txBody>
          <a:bodyPr spcFirstLastPara="1" wrap="square" lIns="0" tIns="0" rIns="0" bIns="0" anchor="t" anchorCtr="0">
            <a:spAutoFit/>
          </a:bodyPr>
          <a:lstStyle/>
          <a:p>
            <a:pPr marL="0" marR="0" lvl="0" indent="0" algn="ctr" rtl="0">
              <a:lnSpc>
                <a:spcPct val="131003"/>
              </a:lnSpc>
              <a:spcBef>
                <a:spcPts val="0"/>
              </a:spcBef>
              <a:spcAft>
                <a:spcPts val="0"/>
              </a:spcAft>
              <a:buClr>
                <a:srgbClr val="000000"/>
              </a:buClr>
              <a:buSzPts val="9428"/>
              <a:buFont typeface="Arial"/>
              <a:buNone/>
            </a:pPr>
            <a:endParaRPr sz="1400" b="0" i="0" u="none" strike="noStrike" cap="none">
              <a:solidFill>
                <a:srgbClr val="000000"/>
              </a:solidFill>
              <a:latin typeface="Arial"/>
              <a:ea typeface="Arial"/>
              <a:cs typeface="Arial"/>
              <a:sym typeface="Arial"/>
            </a:endParaRPr>
          </a:p>
        </p:txBody>
      </p:sp>
      <p:sp>
        <p:nvSpPr>
          <p:cNvPr id="399" name="Google Shape;399;p36"/>
          <p:cNvSpPr txBox="1"/>
          <p:nvPr/>
        </p:nvSpPr>
        <p:spPr>
          <a:xfrm>
            <a:off x="-1588263" y="1572222"/>
            <a:ext cx="18288000" cy="215400"/>
          </a:xfrm>
          <a:prstGeom prst="rect">
            <a:avLst/>
          </a:prstGeom>
          <a:noFill/>
          <a:ln>
            <a:noFill/>
          </a:ln>
        </p:spPr>
        <p:txBody>
          <a:bodyPr spcFirstLastPara="1" wrap="square" lIns="0" tIns="0" rIns="0" bIns="0" anchor="t" anchorCtr="0">
            <a:spAutoFit/>
          </a:bodyPr>
          <a:lstStyle/>
          <a:p>
            <a:pPr marL="0" marR="0" lvl="0" indent="0" algn="ctr" rtl="0">
              <a:lnSpc>
                <a:spcPct val="113969"/>
              </a:lnSpc>
              <a:spcBef>
                <a:spcPts val="0"/>
              </a:spcBef>
              <a:spcAft>
                <a:spcPts val="0"/>
              </a:spcAft>
              <a:buClr>
                <a:srgbClr val="000000"/>
              </a:buClr>
              <a:buSzPts val="3300"/>
              <a:buFont typeface="Arial"/>
              <a:buNone/>
            </a:pPr>
            <a:endParaRPr sz="1400" b="0" i="0" u="none" strike="noStrike" cap="none">
              <a:solidFill>
                <a:srgbClr val="000000"/>
              </a:solidFill>
              <a:latin typeface="Arial"/>
              <a:ea typeface="Arial"/>
              <a:cs typeface="Arial"/>
              <a:sym typeface="Arial"/>
            </a:endParaRPr>
          </a:p>
        </p:txBody>
      </p:sp>
      <p:pic>
        <p:nvPicPr>
          <p:cNvPr id="400" name="Google Shape;400;p36"/>
          <p:cNvPicPr preferRelativeResize="0"/>
          <p:nvPr/>
        </p:nvPicPr>
        <p:blipFill>
          <a:blip r:embed="rId4">
            <a:alphaModFix/>
          </a:blip>
          <a:stretch>
            <a:fillRect/>
          </a:stretch>
        </p:blipFill>
        <p:spPr>
          <a:xfrm>
            <a:off x="0" y="8884775"/>
            <a:ext cx="3626450" cy="1402225"/>
          </a:xfrm>
          <a:prstGeom prst="rect">
            <a:avLst/>
          </a:prstGeom>
          <a:noFill/>
          <a:ln>
            <a:noFill/>
          </a:ln>
        </p:spPr>
      </p:pic>
      <p:sp>
        <p:nvSpPr>
          <p:cNvPr id="401" name="Google Shape;401;p36"/>
          <p:cNvSpPr txBox="1"/>
          <p:nvPr/>
        </p:nvSpPr>
        <p:spPr>
          <a:xfrm>
            <a:off x="4983000" y="751300"/>
            <a:ext cx="8322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402" name="Google Shape;402;p36"/>
          <p:cNvSpPr txBox="1"/>
          <p:nvPr/>
        </p:nvSpPr>
        <p:spPr>
          <a:xfrm>
            <a:off x="1473700" y="2817375"/>
            <a:ext cx="8322000" cy="52302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None/>
            </a:pPr>
            <a:endParaRPr sz="3200" b="1">
              <a:solidFill>
                <a:srgbClr val="D4D5D7"/>
              </a:solidFill>
              <a:latin typeface="Calibri"/>
              <a:ea typeface="Calibri"/>
              <a:cs typeface="Calibri"/>
              <a:sym typeface="Calibri"/>
            </a:endParaRPr>
          </a:p>
        </p:txBody>
      </p:sp>
      <p:sp>
        <p:nvSpPr>
          <p:cNvPr id="403" name="Google Shape;403;p36"/>
          <p:cNvSpPr txBox="1"/>
          <p:nvPr/>
        </p:nvSpPr>
        <p:spPr>
          <a:xfrm>
            <a:off x="10012500" y="2687325"/>
            <a:ext cx="6819300" cy="50568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None/>
            </a:pPr>
            <a:endParaRPr sz="3200" b="1">
              <a:solidFill>
                <a:srgbClr val="D4D5D7"/>
              </a:solidFill>
              <a:latin typeface="Calibri"/>
              <a:ea typeface="Calibri"/>
              <a:cs typeface="Calibri"/>
              <a:sym typeface="Calibri"/>
            </a:endParaRPr>
          </a:p>
        </p:txBody>
      </p:sp>
      <p:sp>
        <p:nvSpPr>
          <p:cNvPr id="404" name="Google Shape;404;p36"/>
          <p:cNvSpPr txBox="1"/>
          <p:nvPr/>
        </p:nvSpPr>
        <p:spPr>
          <a:xfrm>
            <a:off x="1862250" y="621275"/>
            <a:ext cx="14563500" cy="820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sz="3500" b="1" dirty="0">
                <a:solidFill>
                  <a:schemeClr val="bg1"/>
                </a:solidFill>
                <a:latin typeface="Calibri"/>
                <a:ea typeface="Calibri"/>
                <a:cs typeface="Calibri"/>
                <a:sym typeface="Calibri"/>
              </a:rPr>
              <a:t>DEBRIEFING (CISD)</a:t>
            </a:r>
            <a:endParaRPr sz="3500" b="1" dirty="0">
              <a:solidFill>
                <a:schemeClr val="bg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2700" dirty="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2700" dirty="0">
                <a:solidFill>
                  <a:srgbClr val="D4D5D7"/>
                </a:solidFill>
                <a:latin typeface="Calibri"/>
                <a:ea typeface="Calibri"/>
                <a:cs typeface="Calibri"/>
                <a:sym typeface="Calibri"/>
              </a:rPr>
              <a:t>A structured group discussion of a critical incident led by a MHP or</a:t>
            </a:r>
            <a:endParaRPr sz="2700" dirty="0">
              <a:solidFill>
                <a:srgbClr val="D4D5D7"/>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2700" dirty="0">
                <a:solidFill>
                  <a:srgbClr val="D4D5D7"/>
                </a:solidFill>
                <a:latin typeface="Calibri"/>
                <a:ea typeface="Calibri"/>
                <a:cs typeface="Calibri"/>
                <a:sym typeface="Calibri"/>
              </a:rPr>
              <a:t>Peer.</a:t>
            </a:r>
            <a:endParaRPr sz="2700" dirty="0">
              <a:solidFill>
                <a:srgbClr val="D4D5D7"/>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2700" dirty="0">
              <a:solidFill>
                <a:srgbClr val="D4D5D7"/>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2700" dirty="0">
                <a:solidFill>
                  <a:srgbClr val="D4D5D7"/>
                </a:solidFill>
                <a:latin typeface="Calibri"/>
                <a:ea typeface="Calibri"/>
                <a:cs typeface="Calibri"/>
                <a:sym typeface="Calibri"/>
              </a:rPr>
              <a:t>Integrates crisis intervention strategies with educational techniques for</a:t>
            </a:r>
            <a:endParaRPr sz="2700" dirty="0">
              <a:solidFill>
                <a:srgbClr val="D4D5D7"/>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2700" dirty="0">
                <a:solidFill>
                  <a:srgbClr val="D4D5D7"/>
                </a:solidFill>
                <a:latin typeface="Calibri"/>
                <a:ea typeface="Calibri"/>
                <a:cs typeface="Calibri"/>
                <a:sym typeface="Calibri"/>
              </a:rPr>
              <a:t>coping with stress</a:t>
            </a:r>
            <a:endParaRPr sz="2700" dirty="0">
              <a:solidFill>
                <a:srgbClr val="D4D5D7"/>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2700" dirty="0">
              <a:solidFill>
                <a:srgbClr val="D4D5D7"/>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2700" dirty="0">
                <a:solidFill>
                  <a:srgbClr val="D4D5D7"/>
                </a:solidFill>
                <a:latin typeface="Calibri"/>
                <a:ea typeface="Calibri"/>
                <a:cs typeface="Calibri"/>
                <a:sym typeface="Calibri"/>
              </a:rPr>
              <a:t>May be mandatory</a:t>
            </a:r>
            <a:endParaRPr sz="2700" dirty="0">
              <a:solidFill>
                <a:srgbClr val="D4D5D7"/>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2700" dirty="0">
              <a:solidFill>
                <a:srgbClr val="D4D5D7"/>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2700" dirty="0">
                <a:solidFill>
                  <a:srgbClr val="D4D5D7"/>
                </a:solidFill>
                <a:latin typeface="Calibri"/>
                <a:ea typeface="Calibri"/>
                <a:cs typeface="Calibri"/>
                <a:sym typeface="Calibri"/>
              </a:rPr>
              <a:t>Normally led by MHP and supported by Peers</a:t>
            </a:r>
            <a:endParaRPr sz="2700" dirty="0">
              <a:solidFill>
                <a:srgbClr val="D4D5D7"/>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2700" dirty="0">
              <a:solidFill>
                <a:srgbClr val="D4D5D7"/>
              </a:solidFill>
              <a:latin typeface="Calibri"/>
              <a:ea typeface="Calibri"/>
              <a:cs typeface="Calibri"/>
              <a:sym typeface="Calibri"/>
            </a:endParaRPr>
          </a:p>
          <a:p>
            <a:pPr marL="0" lvl="0" indent="0" algn="l" rtl="0">
              <a:spcBef>
                <a:spcPts val="0"/>
              </a:spcBef>
              <a:spcAft>
                <a:spcPts val="0"/>
              </a:spcAft>
              <a:buNone/>
            </a:pPr>
            <a:endParaRPr sz="2700" dirty="0">
              <a:solidFill>
                <a:srgbClr val="D4D5D7"/>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2700" dirty="0">
                <a:solidFill>
                  <a:srgbClr val="D4D5D7"/>
                </a:solidFill>
                <a:latin typeface="Calibri"/>
                <a:ea typeface="Calibri"/>
                <a:cs typeface="Calibri"/>
                <a:sym typeface="Calibri"/>
              </a:rPr>
              <a:t>Typically held 24-72 hours post-event</a:t>
            </a:r>
            <a:endParaRPr sz="2700" dirty="0">
              <a:solidFill>
                <a:srgbClr val="D4D5D7"/>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2700" dirty="0">
              <a:solidFill>
                <a:srgbClr val="D4D5D7"/>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2700" dirty="0">
                <a:solidFill>
                  <a:srgbClr val="D4D5D7"/>
                </a:solidFill>
                <a:latin typeface="Calibri"/>
                <a:ea typeface="Calibri"/>
                <a:cs typeface="Calibri"/>
                <a:sym typeface="Calibri"/>
              </a:rPr>
              <a:t>Goal is to mitigate or resolve psychological stress associated with a</a:t>
            </a:r>
            <a:endParaRPr sz="2700" dirty="0">
              <a:solidFill>
                <a:srgbClr val="D4D5D7"/>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2700" dirty="0">
                <a:solidFill>
                  <a:srgbClr val="D4D5D7"/>
                </a:solidFill>
                <a:latin typeface="Calibri"/>
                <a:ea typeface="Calibri"/>
                <a:cs typeface="Calibri"/>
                <a:sym typeface="Calibri"/>
              </a:rPr>
              <a:t>critical incident or traumatic event</a:t>
            </a:r>
            <a:endParaRPr sz="2700" dirty="0">
              <a:solidFill>
                <a:srgbClr val="D4D5D7"/>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2700" dirty="0">
              <a:solidFill>
                <a:srgbClr val="D4D5D7"/>
              </a:solidFill>
              <a:latin typeface="Calibri"/>
              <a:ea typeface="Calibri"/>
              <a:cs typeface="Calibri"/>
              <a:sym typeface="Calibri"/>
            </a:endParaRPr>
          </a:p>
          <a:p>
            <a:pPr marL="0" lvl="0" indent="0" algn="l" rtl="0">
              <a:spcBef>
                <a:spcPts val="0"/>
              </a:spcBef>
              <a:spcAft>
                <a:spcPts val="0"/>
              </a:spcAft>
              <a:buNone/>
            </a:pPr>
            <a:r>
              <a:rPr lang="en-US" sz="2700" dirty="0">
                <a:solidFill>
                  <a:srgbClr val="D4D5D7"/>
                </a:solidFill>
                <a:latin typeface="Calibri"/>
                <a:ea typeface="Calibri"/>
                <a:cs typeface="Calibri"/>
                <a:sym typeface="Calibri"/>
              </a:rPr>
              <a:t>Intention is to accelerate the recovery of those affected</a:t>
            </a:r>
            <a:endParaRPr dirty="0">
              <a:solidFill>
                <a:srgbClr val="D4D5D7"/>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pic>
        <p:nvPicPr>
          <p:cNvPr id="409" name="Google Shape;409;p37"/>
          <p:cNvPicPr preferRelativeResize="0"/>
          <p:nvPr/>
        </p:nvPicPr>
        <p:blipFill rotWithShape="1">
          <a:blip r:embed="rId3">
            <a:alphaModFix/>
          </a:blip>
          <a:srcRect t="7705" b="7705"/>
          <a:stretch/>
        </p:blipFill>
        <p:spPr>
          <a:xfrm>
            <a:off x="0" y="0"/>
            <a:ext cx="18287997" cy="10287001"/>
          </a:xfrm>
          <a:prstGeom prst="rect">
            <a:avLst/>
          </a:prstGeom>
          <a:noFill/>
          <a:ln>
            <a:noFill/>
          </a:ln>
        </p:spPr>
      </p:pic>
      <p:sp>
        <p:nvSpPr>
          <p:cNvPr id="410" name="Google Shape;410;p37"/>
          <p:cNvSpPr txBox="1"/>
          <p:nvPr/>
        </p:nvSpPr>
        <p:spPr>
          <a:xfrm>
            <a:off x="2539204" y="6647607"/>
            <a:ext cx="13209600" cy="215400"/>
          </a:xfrm>
          <a:prstGeom prst="rect">
            <a:avLst/>
          </a:prstGeom>
          <a:noFill/>
          <a:ln>
            <a:noFill/>
          </a:ln>
        </p:spPr>
        <p:txBody>
          <a:bodyPr spcFirstLastPara="1" wrap="square" lIns="0" tIns="0" rIns="0" bIns="0" anchor="t" anchorCtr="0">
            <a:spAutoFit/>
          </a:bodyPr>
          <a:lstStyle/>
          <a:p>
            <a:pPr marL="0" marR="0" lvl="0" indent="0" algn="ctr" rtl="0">
              <a:lnSpc>
                <a:spcPct val="150017"/>
              </a:lnSpc>
              <a:spcBef>
                <a:spcPts val="0"/>
              </a:spcBef>
              <a:spcAft>
                <a:spcPts val="0"/>
              </a:spcAft>
              <a:buClr>
                <a:srgbClr val="000000"/>
              </a:buClr>
              <a:buSzPts val="2799"/>
              <a:buFont typeface="Arial"/>
              <a:buNone/>
            </a:pPr>
            <a:endParaRPr sz="1400" b="0" i="0" u="none" strike="noStrike" cap="none">
              <a:solidFill>
                <a:srgbClr val="000000"/>
              </a:solidFill>
              <a:latin typeface="Arial"/>
              <a:ea typeface="Arial"/>
              <a:cs typeface="Arial"/>
              <a:sym typeface="Arial"/>
            </a:endParaRPr>
          </a:p>
        </p:txBody>
      </p:sp>
      <p:sp>
        <p:nvSpPr>
          <p:cNvPr id="411" name="Google Shape;411;p37"/>
          <p:cNvSpPr txBox="1"/>
          <p:nvPr/>
        </p:nvSpPr>
        <p:spPr>
          <a:xfrm>
            <a:off x="3373982" y="2326108"/>
            <a:ext cx="11540100" cy="215400"/>
          </a:xfrm>
          <a:prstGeom prst="rect">
            <a:avLst/>
          </a:prstGeom>
          <a:noFill/>
          <a:ln>
            <a:noFill/>
          </a:ln>
        </p:spPr>
        <p:txBody>
          <a:bodyPr spcFirstLastPara="1" wrap="square" lIns="0" tIns="0" rIns="0" bIns="0" anchor="t" anchorCtr="0">
            <a:spAutoFit/>
          </a:bodyPr>
          <a:lstStyle/>
          <a:p>
            <a:pPr marL="0" marR="0" lvl="0" indent="0" algn="ctr" rtl="0">
              <a:lnSpc>
                <a:spcPct val="131003"/>
              </a:lnSpc>
              <a:spcBef>
                <a:spcPts val="0"/>
              </a:spcBef>
              <a:spcAft>
                <a:spcPts val="0"/>
              </a:spcAft>
              <a:buClr>
                <a:srgbClr val="000000"/>
              </a:buClr>
              <a:buSzPts val="9428"/>
              <a:buFont typeface="Arial"/>
              <a:buNone/>
            </a:pPr>
            <a:endParaRPr sz="1400" b="0" i="0" u="none" strike="noStrike" cap="none">
              <a:solidFill>
                <a:srgbClr val="000000"/>
              </a:solidFill>
              <a:latin typeface="Arial"/>
              <a:ea typeface="Arial"/>
              <a:cs typeface="Arial"/>
              <a:sym typeface="Arial"/>
            </a:endParaRPr>
          </a:p>
        </p:txBody>
      </p:sp>
      <p:sp>
        <p:nvSpPr>
          <p:cNvPr id="412" name="Google Shape;412;p37"/>
          <p:cNvSpPr txBox="1"/>
          <p:nvPr/>
        </p:nvSpPr>
        <p:spPr>
          <a:xfrm>
            <a:off x="-1588263" y="1558574"/>
            <a:ext cx="18288000" cy="215400"/>
          </a:xfrm>
          <a:prstGeom prst="rect">
            <a:avLst/>
          </a:prstGeom>
          <a:noFill/>
          <a:ln>
            <a:noFill/>
          </a:ln>
        </p:spPr>
        <p:txBody>
          <a:bodyPr spcFirstLastPara="1" wrap="square" lIns="0" tIns="0" rIns="0" bIns="0" anchor="t" anchorCtr="0">
            <a:spAutoFit/>
          </a:bodyPr>
          <a:lstStyle/>
          <a:p>
            <a:pPr marL="0" marR="0" lvl="0" indent="0" algn="ctr" rtl="0">
              <a:lnSpc>
                <a:spcPct val="113969"/>
              </a:lnSpc>
              <a:spcBef>
                <a:spcPts val="0"/>
              </a:spcBef>
              <a:spcAft>
                <a:spcPts val="0"/>
              </a:spcAft>
              <a:buClr>
                <a:srgbClr val="000000"/>
              </a:buClr>
              <a:buSzPts val="3300"/>
              <a:buFont typeface="Arial"/>
              <a:buNone/>
            </a:pPr>
            <a:endParaRPr sz="1400" b="0" i="0" u="none" strike="noStrike" cap="none">
              <a:solidFill>
                <a:srgbClr val="000000"/>
              </a:solidFill>
              <a:latin typeface="Arial"/>
              <a:ea typeface="Arial"/>
              <a:cs typeface="Arial"/>
              <a:sym typeface="Arial"/>
            </a:endParaRPr>
          </a:p>
        </p:txBody>
      </p:sp>
      <p:pic>
        <p:nvPicPr>
          <p:cNvPr id="413" name="Google Shape;413;p37"/>
          <p:cNvPicPr preferRelativeResize="0"/>
          <p:nvPr/>
        </p:nvPicPr>
        <p:blipFill>
          <a:blip r:embed="rId4">
            <a:alphaModFix/>
          </a:blip>
          <a:stretch>
            <a:fillRect/>
          </a:stretch>
        </p:blipFill>
        <p:spPr>
          <a:xfrm>
            <a:off x="0" y="8700400"/>
            <a:ext cx="4103250" cy="1586601"/>
          </a:xfrm>
          <a:prstGeom prst="rect">
            <a:avLst/>
          </a:prstGeom>
          <a:noFill/>
          <a:ln>
            <a:noFill/>
          </a:ln>
        </p:spPr>
      </p:pic>
      <p:sp>
        <p:nvSpPr>
          <p:cNvPr id="414" name="Google Shape;414;p37"/>
          <p:cNvSpPr txBox="1"/>
          <p:nvPr/>
        </p:nvSpPr>
        <p:spPr>
          <a:xfrm>
            <a:off x="4983000" y="751300"/>
            <a:ext cx="8322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415" name="Google Shape;415;p37"/>
          <p:cNvSpPr txBox="1"/>
          <p:nvPr/>
        </p:nvSpPr>
        <p:spPr>
          <a:xfrm>
            <a:off x="1473700" y="2817375"/>
            <a:ext cx="8322000" cy="52302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None/>
            </a:pPr>
            <a:endParaRPr sz="3200" b="1">
              <a:solidFill>
                <a:srgbClr val="D4D5D7"/>
              </a:solidFill>
              <a:latin typeface="Calibri"/>
              <a:ea typeface="Calibri"/>
              <a:cs typeface="Calibri"/>
              <a:sym typeface="Calibri"/>
            </a:endParaRPr>
          </a:p>
        </p:txBody>
      </p:sp>
      <p:sp>
        <p:nvSpPr>
          <p:cNvPr id="416" name="Google Shape;416;p37"/>
          <p:cNvSpPr txBox="1"/>
          <p:nvPr/>
        </p:nvSpPr>
        <p:spPr>
          <a:xfrm>
            <a:off x="10012500" y="2687325"/>
            <a:ext cx="6819300" cy="50568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None/>
            </a:pPr>
            <a:endParaRPr sz="3200" b="1">
              <a:solidFill>
                <a:srgbClr val="D4D5D7"/>
              </a:solidFill>
              <a:latin typeface="Calibri"/>
              <a:ea typeface="Calibri"/>
              <a:cs typeface="Calibri"/>
              <a:sym typeface="Calibri"/>
            </a:endParaRPr>
          </a:p>
        </p:txBody>
      </p:sp>
      <p:sp>
        <p:nvSpPr>
          <p:cNvPr id="417" name="Google Shape;417;p37"/>
          <p:cNvSpPr txBox="1"/>
          <p:nvPr/>
        </p:nvSpPr>
        <p:spPr>
          <a:xfrm>
            <a:off x="1863800" y="1151500"/>
            <a:ext cx="14563500" cy="447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sz="4500" b="1" dirty="0">
                <a:solidFill>
                  <a:schemeClr val="bg1"/>
                </a:solidFill>
                <a:latin typeface="Calibri"/>
                <a:ea typeface="Calibri"/>
                <a:cs typeface="Calibri"/>
                <a:sym typeface="Calibri"/>
              </a:rPr>
              <a:t>MENTAL HEALTH</a:t>
            </a:r>
            <a:endParaRPr sz="4500" b="1" dirty="0">
              <a:solidFill>
                <a:schemeClr val="bg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4500" b="1" dirty="0">
                <a:solidFill>
                  <a:schemeClr val="bg1"/>
                </a:solidFill>
                <a:latin typeface="Calibri"/>
                <a:ea typeface="Calibri"/>
                <a:cs typeface="Calibri"/>
                <a:sym typeface="Calibri"/>
              </a:rPr>
              <a:t>PROFESSIONAL</a:t>
            </a:r>
            <a:endParaRPr sz="4500" b="1" dirty="0">
              <a:solidFill>
                <a:schemeClr val="bg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3500" dirty="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3500" dirty="0">
                <a:solidFill>
                  <a:srgbClr val="D4D5D7"/>
                </a:solidFill>
                <a:latin typeface="Calibri"/>
                <a:ea typeface="Calibri"/>
                <a:cs typeface="Calibri"/>
                <a:sym typeface="Calibri"/>
              </a:rPr>
              <a:t>A licensed social or mental health worker, counselor,</a:t>
            </a:r>
            <a:endParaRPr sz="3500" dirty="0">
              <a:solidFill>
                <a:srgbClr val="D4D5D7"/>
              </a:solidFill>
              <a:latin typeface="Calibri"/>
              <a:ea typeface="Calibri"/>
              <a:cs typeface="Calibri"/>
              <a:sym typeface="Calibri"/>
            </a:endParaRPr>
          </a:p>
          <a:p>
            <a:pPr marL="0" lvl="0" indent="0" algn="l" rtl="0">
              <a:spcBef>
                <a:spcPts val="0"/>
              </a:spcBef>
              <a:spcAft>
                <a:spcPts val="0"/>
              </a:spcAft>
              <a:buNone/>
            </a:pPr>
            <a:r>
              <a:rPr lang="en-US" sz="3500" dirty="0">
                <a:solidFill>
                  <a:srgbClr val="D4D5D7"/>
                </a:solidFill>
                <a:latin typeface="Calibri"/>
                <a:ea typeface="Calibri"/>
                <a:cs typeface="Calibri"/>
                <a:sym typeface="Calibri"/>
              </a:rPr>
              <a:t>psychotherapist, psychologist or psychiatrist.</a:t>
            </a:r>
            <a:endParaRPr sz="3500" dirty="0">
              <a:solidFill>
                <a:srgbClr val="D4D5D7"/>
              </a:solidFill>
              <a:latin typeface="Calibri"/>
              <a:ea typeface="Calibri"/>
              <a:cs typeface="Calibri"/>
              <a:sym typeface="Calibri"/>
            </a:endParaRPr>
          </a:p>
          <a:p>
            <a:pPr marL="0" lvl="0" indent="0" algn="l" rtl="0">
              <a:spcBef>
                <a:spcPts val="0"/>
              </a:spcBef>
              <a:spcAft>
                <a:spcPts val="0"/>
              </a:spcAft>
              <a:buNone/>
            </a:pPr>
            <a:endParaRPr sz="3500" dirty="0">
              <a:solidFill>
                <a:srgbClr val="D4D5D7"/>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3500" b="1" dirty="0">
                <a:solidFill>
                  <a:srgbClr val="FF0000"/>
                </a:solidFill>
                <a:latin typeface="Calibri"/>
                <a:ea typeface="Calibri"/>
                <a:cs typeface="Calibri"/>
                <a:sym typeface="Calibri"/>
              </a:rPr>
              <a:t>MUST BE CULTURALLY COMPETENT</a:t>
            </a:r>
            <a:endParaRPr sz="3500" b="1" dirty="0">
              <a:solidFill>
                <a:srgbClr val="FF0000"/>
              </a:solidFill>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pic>
        <p:nvPicPr>
          <p:cNvPr id="422" name="Google Shape;422;p38"/>
          <p:cNvPicPr preferRelativeResize="0"/>
          <p:nvPr/>
        </p:nvPicPr>
        <p:blipFill rotWithShape="1">
          <a:blip r:embed="rId3">
            <a:alphaModFix/>
          </a:blip>
          <a:srcRect t="7705" b="7705"/>
          <a:stretch/>
        </p:blipFill>
        <p:spPr>
          <a:xfrm>
            <a:off x="0" y="0"/>
            <a:ext cx="18287997" cy="10287001"/>
          </a:xfrm>
          <a:prstGeom prst="rect">
            <a:avLst/>
          </a:prstGeom>
          <a:noFill/>
          <a:ln>
            <a:noFill/>
          </a:ln>
        </p:spPr>
      </p:pic>
      <p:sp>
        <p:nvSpPr>
          <p:cNvPr id="423" name="Google Shape;423;p38"/>
          <p:cNvSpPr txBox="1"/>
          <p:nvPr/>
        </p:nvSpPr>
        <p:spPr>
          <a:xfrm>
            <a:off x="2539204" y="6647607"/>
            <a:ext cx="13209600" cy="215400"/>
          </a:xfrm>
          <a:prstGeom prst="rect">
            <a:avLst/>
          </a:prstGeom>
          <a:noFill/>
          <a:ln>
            <a:noFill/>
          </a:ln>
        </p:spPr>
        <p:txBody>
          <a:bodyPr spcFirstLastPara="1" wrap="square" lIns="0" tIns="0" rIns="0" bIns="0" anchor="t" anchorCtr="0">
            <a:spAutoFit/>
          </a:bodyPr>
          <a:lstStyle/>
          <a:p>
            <a:pPr marL="0" marR="0" lvl="0" indent="0" algn="ctr" rtl="0">
              <a:lnSpc>
                <a:spcPct val="150017"/>
              </a:lnSpc>
              <a:spcBef>
                <a:spcPts val="0"/>
              </a:spcBef>
              <a:spcAft>
                <a:spcPts val="0"/>
              </a:spcAft>
              <a:buClr>
                <a:srgbClr val="000000"/>
              </a:buClr>
              <a:buSzPts val="2799"/>
              <a:buFont typeface="Arial"/>
              <a:buNone/>
            </a:pPr>
            <a:endParaRPr sz="1400" b="0" i="0" u="none" strike="noStrike" cap="none">
              <a:solidFill>
                <a:srgbClr val="000000"/>
              </a:solidFill>
              <a:latin typeface="Arial"/>
              <a:ea typeface="Arial"/>
              <a:cs typeface="Arial"/>
              <a:sym typeface="Arial"/>
            </a:endParaRPr>
          </a:p>
        </p:txBody>
      </p:sp>
      <p:sp>
        <p:nvSpPr>
          <p:cNvPr id="424" name="Google Shape;424;p38"/>
          <p:cNvSpPr txBox="1"/>
          <p:nvPr/>
        </p:nvSpPr>
        <p:spPr>
          <a:xfrm>
            <a:off x="3373982" y="2326108"/>
            <a:ext cx="11540100" cy="215400"/>
          </a:xfrm>
          <a:prstGeom prst="rect">
            <a:avLst/>
          </a:prstGeom>
          <a:noFill/>
          <a:ln>
            <a:noFill/>
          </a:ln>
        </p:spPr>
        <p:txBody>
          <a:bodyPr spcFirstLastPara="1" wrap="square" lIns="0" tIns="0" rIns="0" bIns="0" anchor="t" anchorCtr="0">
            <a:spAutoFit/>
          </a:bodyPr>
          <a:lstStyle/>
          <a:p>
            <a:pPr marL="0" marR="0" lvl="0" indent="0" algn="ctr" rtl="0">
              <a:lnSpc>
                <a:spcPct val="131003"/>
              </a:lnSpc>
              <a:spcBef>
                <a:spcPts val="0"/>
              </a:spcBef>
              <a:spcAft>
                <a:spcPts val="0"/>
              </a:spcAft>
              <a:buClr>
                <a:srgbClr val="000000"/>
              </a:buClr>
              <a:buSzPts val="9428"/>
              <a:buFont typeface="Arial"/>
              <a:buNone/>
            </a:pPr>
            <a:endParaRPr sz="1400" b="0" i="0" u="none" strike="noStrike" cap="none">
              <a:solidFill>
                <a:srgbClr val="000000"/>
              </a:solidFill>
              <a:latin typeface="Arial"/>
              <a:ea typeface="Arial"/>
              <a:cs typeface="Arial"/>
              <a:sym typeface="Arial"/>
            </a:endParaRPr>
          </a:p>
        </p:txBody>
      </p:sp>
      <p:sp>
        <p:nvSpPr>
          <p:cNvPr id="425" name="Google Shape;425;p38"/>
          <p:cNvSpPr txBox="1"/>
          <p:nvPr/>
        </p:nvSpPr>
        <p:spPr>
          <a:xfrm>
            <a:off x="-1588263" y="1558574"/>
            <a:ext cx="18288000" cy="215400"/>
          </a:xfrm>
          <a:prstGeom prst="rect">
            <a:avLst/>
          </a:prstGeom>
          <a:noFill/>
          <a:ln>
            <a:noFill/>
          </a:ln>
        </p:spPr>
        <p:txBody>
          <a:bodyPr spcFirstLastPara="1" wrap="square" lIns="0" tIns="0" rIns="0" bIns="0" anchor="t" anchorCtr="0">
            <a:spAutoFit/>
          </a:bodyPr>
          <a:lstStyle/>
          <a:p>
            <a:pPr marL="0" marR="0" lvl="0" indent="0" algn="ctr" rtl="0">
              <a:lnSpc>
                <a:spcPct val="113969"/>
              </a:lnSpc>
              <a:spcBef>
                <a:spcPts val="0"/>
              </a:spcBef>
              <a:spcAft>
                <a:spcPts val="0"/>
              </a:spcAft>
              <a:buClr>
                <a:srgbClr val="000000"/>
              </a:buClr>
              <a:buSzPts val="3300"/>
              <a:buFont typeface="Arial"/>
              <a:buNone/>
            </a:pPr>
            <a:endParaRPr sz="1400" b="0" i="0" u="none" strike="noStrike" cap="none">
              <a:solidFill>
                <a:srgbClr val="000000"/>
              </a:solidFill>
              <a:latin typeface="Arial"/>
              <a:ea typeface="Arial"/>
              <a:cs typeface="Arial"/>
              <a:sym typeface="Arial"/>
            </a:endParaRPr>
          </a:p>
        </p:txBody>
      </p:sp>
      <p:pic>
        <p:nvPicPr>
          <p:cNvPr id="426" name="Google Shape;426;p38"/>
          <p:cNvPicPr preferRelativeResize="0"/>
          <p:nvPr/>
        </p:nvPicPr>
        <p:blipFill>
          <a:blip r:embed="rId4">
            <a:alphaModFix/>
          </a:blip>
          <a:stretch>
            <a:fillRect/>
          </a:stretch>
        </p:blipFill>
        <p:spPr>
          <a:xfrm>
            <a:off x="0" y="8192025"/>
            <a:ext cx="5418025" cy="2094976"/>
          </a:xfrm>
          <a:prstGeom prst="rect">
            <a:avLst/>
          </a:prstGeom>
          <a:noFill/>
          <a:ln>
            <a:noFill/>
          </a:ln>
        </p:spPr>
      </p:pic>
      <p:sp>
        <p:nvSpPr>
          <p:cNvPr id="427" name="Google Shape;427;p38"/>
          <p:cNvSpPr txBox="1"/>
          <p:nvPr/>
        </p:nvSpPr>
        <p:spPr>
          <a:xfrm>
            <a:off x="4983000" y="751300"/>
            <a:ext cx="8322000" cy="1416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4000" b="1" dirty="0">
                <a:solidFill>
                  <a:schemeClr val="bg1"/>
                </a:solidFill>
                <a:latin typeface="Calibri"/>
                <a:ea typeface="Calibri"/>
                <a:cs typeface="Calibri"/>
                <a:sym typeface="Calibri"/>
              </a:rPr>
              <a:t>Oklahoma SB 848 For First Responders: </a:t>
            </a:r>
            <a:endParaRPr dirty="0">
              <a:solidFill>
                <a:schemeClr val="bg1"/>
              </a:solidFill>
              <a:latin typeface="Calibri"/>
              <a:ea typeface="Calibri"/>
              <a:cs typeface="Calibri"/>
              <a:sym typeface="Calibri"/>
            </a:endParaRPr>
          </a:p>
        </p:txBody>
      </p:sp>
      <p:sp>
        <p:nvSpPr>
          <p:cNvPr id="428" name="Google Shape;428;p38"/>
          <p:cNvSpPr txBox="1"/>
          <p:nvPr/>
        </p:nvSpPr>
        <p:spPr>
          <a:xfrm>
            <a:off x="1473700" y="2817375"/>
            <a:ext cx="8322000" cy="52302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None/>
            </a:pPr>
            <a:endParaRPr sz="3200" b="1">
              <a:solidFill>
                <a:srgbClr val="D4D5D7"/>
              </a:solidFill>
              <a:latin typeface="Calibri"/>
              <a:ea typeface="Calibri"/>
              <a:cs typeface="Calibri"/>
              <a:sym typeface="Calibri"/>
            </a:endParaRPr>
          </a:p>
        </p:txBody>
      </p:sp>
      <p:sp>
        <p:nvSpPr>
          <p:cNvPr id="429" name="Google Shape;429;p38"/>
          <p:cNvSpPr txBox="1"/>
          <p:nvPr/>
        </p:nvSpPr>
        <p:spPr>
          <a:xfrm>
            <a:off x="10012500" y="2687325"/>
            <a:ext cx="6819300" cy="50568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None/>
            </a:pPr>
            <a:endParaRPr sz="3200" b="1">
              <a:solidFill>
                <a:srgbClr val="D4D5D7"/>
              </a:solidFill>
              <a:latin typeface="Calibri"/>
              <a:ea typeface="Calibri"/>
              <a:cs typeface="Calibri"/>
              <a:sym typeface="Calibri"/>
            </a:endParaRPr>
          </a:p>
        </p:txBody>
      </p:sp>
      <p:sp>
        <p:nvSpPr>
          <p:cNvPr id="430" name="Google Shape;430;p38"/>
          <p:cNvSpPr txBox="1"/>
          <p:nvPr/>
        </p:nvSpPr>
        <p:spPr>
          <a:xfrm>
            <a:off x="1863800" y="2094975"/>
            <a:ext cx="14592600" cy="50898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Clr>
                <a:schemeClr val="dk1"/>
              </a:buClr>
              <a:buSzPts val="1100"/>
              <a:buFont typeface="Arial"/>
              <a:buNone/>
            </a:pPr>
            <a:r>
              <a:rPr lang="en-US" sz="3200">
                <a:solidFill>
                  <a:srgbClr val="D4D5D7"/>
                </a:solidFill>
              </a:rPr>
              <a:t>•</a:t>
            </a:r>
            <a:r>
              <a:rPr lang="en-US" sz="3200" b="1">
                <a:solidFill>
                  <a:srgbClr val="D4D5D7"/>
                </a:solidFill>
                <a:latin typeface="Calibri"/>
                <a:ea typeface="Calibri"/>
                <a:cs typeface="Calibri"/>
                <a:sym typeface="Calibri"/>
              </a:rPr>
              <a:t>SB 848 </a:t>
            </a:r>
            <a:r>
              <a:rPr lang="en-US" sz="3200">
                <a:solidFill>
                  <a:srgbClr val="D4D5D7"/>
                </a:solidFill>
                <a:latin typeface="Calibri"/>
                <a:ea typeface="Calibri"/>
                <a:cs typeface="Calibri"/>
                <a:sym typeface="Calibri"/>
              </a:rPr>
              <a:t>directs ODMHSAS to contract with Public and Private entities located in Oklahoma to provide Peer Support Crisis Intervention, Counseling and Wellness for </a:t>
            </a:r>
            <a:r>
              <a:rPr lang="en-US" sz="3200" b="1">
                <a:solidFill>
                  <a:srgbClr val="D4D5D7"/>
                </a:solidFill>
                <a:latin typeface="Calibri"/>
                <a:ea typeface="Calibri"/>
                <a:cs typeface="Calibri"/>
                <a:sym typeface="Calibri"/>
              </a:rPr>
              <a:t>First Responder </a:t>
            </a:r>
            <a:r>
              <a:rPr lang="en-US" sz="3200">
                <a:solidFill>
                  <a:srgbClr val="D4D5D7"/>
                </a:solidFill>
                <a:latin typeface="Calibri"/>
                <a:ea typeface="Calibri"/>
                <a:cs typeface="Calibri"/>
                <a:sym typeface="Calibri"/>
              </a:rPr>
              <a:t>communities </a:t>
            </a:r>
            <a:r>
              <a:rPr lang="en-US" sz="3200" u="sng">
                <a:solidFill>
                  <a:srgbClr val="D4D5D7"/>
                </a:solidFill>
                <a:latin typeface="Calibri"/>
                <a:ea typeface="Calibri"/>
                <a:cs typeface="Calibri"/>
                <a:sym typeface="Calibri"/>
              </a:rPr>
              <a:t>impacted by Trauma, Stress, Anxiety, Addictions, Death and Suicide</a:t>
            </a:r>
            <a:r>
              <a:rPr lang="en-US" sz="3200">
                <a:solidFill>
                  <a:srgbClr val="D4D5D7"/>
                </a:solidFill>
                <a:latin typeface="Calibri"/>
                <a:ea typeface="Calibri"/>
                <a:cs typeface="Calibri"/>
                <a:sym typeface="Calibri"/>
              </a:rPr>
              <a:t>.</a:t>
            </a:r>
            <a:endParaRPr sz="3200">
              <a:solidFill>
                <a:srgbClr val="D4D5D7"/>
              </a:solidFill>
              <a:latin typeface="Calibri"/>
              <a:ea typeface="Calibri"/>
              <a:cs typeface="Calibri"/>
              <a:sym typeface="Calibri"/>
            </a:endParaRPr>
          </a:p>
          <a:p>
            <a:pPr marL="0" lvl="0" indent="0" algn="l" rtl="0">
              <a:lnSpc>
                <a:spcPct val="90000"/>
              </a:lnSpc>
              <a:spcBef>
                <a:spcPts val="1000"/>
              </a:spcBef>
              <a:spcAft>
                <a:spcPts val="0"/>
              </a:spcAft>
              <a:buClr>
                <a:schemeClr val="dk1"/>
              </a:buClr>
              <a:buSzPts val="1100"/>
              <a:buFont typeface="Arial"/>
              <a:buNone/>
            </a:pPr>
            <a:r>
              <a:rPr lang="en-US" sz="3200">
                <a:solidFill>
                  <a:srgbClr val="D4D5D7"/>
                </a:solidFill>
              </a:rPr>
              <a:t>•</a:t>
            </a:r>
            <a:endParaRPr sz="3200">
              <a:solidFill>
                <a:srgbClr val="D4D5D7"/>
              </a:solidFill>
            </a:endParaRPr>
          </a:p>
          <a:p>
            <a:pPr marL="0" lvl="0" indent="0" algn="l" rtl="0">
              <a:lnSpc>
                <a:spcPct val="90000"/>
              </a:lnSpc>
              <a:spcBef>
                <a:spcPts val="1000"/>
              </a:spcBef>
              <a:spcAft>
                <a:spcPts val="0"/>
              </a:spcAft>
              <a:buClr>
                <a:schemeClr val="dk1"/>
              </a:buClr>
              <a:buSzPts val="1100"/>
              <a:buFont typeface="Arial"/>
              <a:buNone/>
            </a:pPr>
            <a:r>
              <a:rPr lang="en-US" sz="3200">
                <a:solidFill>
                  <a:srgbClr val="D4D5D7"/>
                </a:solidFill>
              </a:rPr>
              <a:t>•</a:t>
            </a:r>
            <a:r>
              <a:rPr lang="en-US" sz="3200">
                <a:solidFill>
                  <a:srgbClr val="D4D5D7"/>
                </a:solidFill>
                <a:latin typeface="Calibri"/>
                <a:ea typeface="Calibri"/>
                <a:cs typeface="Calibri"/>
                <a:sym typeface="Calibri"/>
              </a:rPr>
              <a:t>Qualified Crisis Intervention Training entities are required to provide </a:t>
            </a:r>
            <a:r>
              <a:rPr lang="en-US" sz="3200" b="1">
                <a:solidFill>
                  <a:srgbClr val="D4D5D7"/>
                </a:solidFill>
                <a:latin typeface="Calibri"/>
                <a:ea typeface="Calibri"/>
                <a:cs typeface="Calibri"/>
                <a:sym typeface="Calibri"/>
              </a:rPr>
              <a:t>Peer Support Teams trained in Crisis Intervention and Wellness Strategies and must be derived from the International Critical Incident Stress Foundation (ICISF) and must employ the Critical Incident Stress Management (CISM) crisis intervention process. </a:t>
            </a:r>
            <a:endParaRPr sz="3200" b="1">
              <a:solidFill>
                <a:srgbClr val="D4D5D7"/>
              </a:solidFill>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pic>
        <p:nvPicPr>
          <p:cNvPr id="435" name="Google Shape;435;p39"/>
          <p:cNvPicPr preferRelativeResize="0"/>
          <p:nvPr/>
        </p:nvPicPr>
        <p:blipFill rotWithShape="1">
          <a:blip r:embed="rId3">
            <a:alphaModFix/>
          </a:blip>
          <a:srcRect t="7705" b="7705"/>
          <a:stretch/>
        </p:blipFill>
        <p:spPr>
          <a:xfrm>
            <a:off x="0" y="0"/>
            <a:ext cx="18287997" cy="10287001"/>
          </a:xfrm>
          <a:prstGeom prst="rect">
            <a:avLst/>
          </a:prstGeom>
          <a:noFill/>
          <a:ln>
            <a:noFill/>
          </a:ln>
        </p:spPr>
      </p:pic>
      <p:sp>
        <p:nvSpPr>
          <p:cNvPr id="436" name="Google Shape;436;p39"/>
          <p:cNvSpPr txBox="1"/>
          <p:nvPr/>
        </p:nvSpPr>
        <p:spPr>
          <a:xfrm>
            <a:off x="2539204" y="6647607"/>
            <a:ext cx="13209600" cy="215400"/>
          </a:xfrm>
          <a:prstGeom prst="rect">
            <a:avLst/>
          </a:prstGeom>
          <a:noFill/>
          <a:ln>
            <a:noFill/>
          </a:ln>
        </p:spPr>
        <p:txBody>
          <a:bodyPr spcFirstLastPara="1" wrap="square" lIns="0" tIns="0" rIns="0" bIns="0" anchor="t" anchorCtr="0">
            <a:spAutoFit/>
          </a:bodyPr>
          <a:lstStyle/>
          <a:p>
            <a:pPr marL="0" marR="0" lvl="0" indent="0" algn="ctr" rtl="0">
              <a:lnSpc>
                <a:spcPct val="150017"/>
              </a:lnSpc>
              <a:spcBef>
                <a:spcPts val="0"/>
              </a:spcBef>
              <a:spcAft>
                <a:spcPts val="0"/>
              </a:spcAft>
              <a:buClr>
                <a:srgbClr val="000000"/>
              </a:buClr>
              <a:buSzPts val="2799"/>
              <a:buFont typeface="Arial"/>
              <a:buNone/>
            </a:pPr>
            <a:endParaRPr sz="1400" b="0" i="0" u="none" strike="noStrike" cap="none">
              <a:solidFill>
                <a:srgbClr val="000000"/>
              </a:solidFill>
              <a:latin typeface="Arial"/>
              <a:ea typeface="Arial"/>
              <a:cs typeface="Arial"/>
              <a:sym typeface="Arial"/>
            </a:endParaRPr>
          </a:p>
        </p:txBody>
      </p:sp>
      <p:sp>
        <p:nvSpPr>
          <p:cNvPr id="437" name="Google Shape;437;p39"/>
          <p:cNvSpPr txBox="1"/>
          <p:nvPr/>
        </p:nvSpPr>
        <p:spPr>
          <a:xfrm>
            <a:off x="3373982" y="2326108"/>
            <a:ext cx="11540100" cy="215400"/>
          </a:xfrm>
          <a:prstGeom prst="rect">
            <a:avLst/>
          </a:prstGeom>
          <a:noFill/>
          <a:ln>
            <a:noFill/>
          </a:ln>
        </p:spPr>
        <p:txBody>
          <a:bodyPr spcFirstLastPara="1" wrap="square" lIns="0" tIns="0" rIns="0" bIns="0" anchor="t" anchorCtr="0">
            <a:spAutoFit/>
          </a:bodyPr>
          <a:lstStyle/>
          <a:p>
            <a:pPr marL="0" marR="0" lvl="0" indent="0" algn="ctr" rtl="0">
              <a:lnSpc>
                <a:spcPct val="131003"/>
              </a:lnSpc>
              <a:spcBef>
                <a:spcPts val="0"/>
              </a:spcBef>
              <a:spcAft>
                <a:spcPts val="0"/>
              </a:spcAft>
              <a:buClr>
                <a:srgbClr val="000000"/>
              </a:buClr>
              <a:buSzPts val="9428"/>
              <a:buFont typeface="Arial"/>
              <a:buNone/>
            </a:pPr>
            <a:endParaRPr sz="1400" b="0" i="0" u="none" strike="noStrike" cap="none">
              <a:solidFill>
                <a:srgbClr val="000000"/>
              </a:solidFill>
              <a:latin typeface="Arial"/>
              <a:ea typeface="Arial"/>
              <a:cs typeface="Arial"/>
              <a:sym typeface="Arial"/>
            </a:endParaRPr>
          </a:p>
        </p:txBody>
      </p:sp>
      <p:sp>
        <p:nvSpPr>
          <p:cNvPr id="438" name="Google Shape;438;p39"/>
          <p:cNvSpPr txBox="1"/>
          <p:nvPr/>
        </p:nvSpPr>
        <p:spPr>
          <a:xfrm>
            <a:off x="-1588263" y="1558574"/>
            <a:ext cx="18288000" cy="215400"/>
          </a:xfrm>
          <a:prstGeom prst="rect">
            <a:avLst/>
          </a:prstGeom>
          <a:noFill/>
          <a:ln>
            <a:noFill/>
          </a:ln>
        </p:spPr>
        <p:txBody>
          <a:bodyPr spcFirstLastPara="1" wrap="square" lIns="0" tIns="0" rIns="0" bIns="0" anchor="t" anchorCtr="0">
            <a:spAutoFit/>
          </a:bodyPr>
          <a:lstStyle/>
          <a:p>
            <a:pPr marL="0" marR="0" lvl="0" indent="0" algn="ctr" rtl="0">
              <a:lnSpc>
                <a:spcPct val="113969"/>
              </a:lnSpc>
              <a:spcBef>
                <a:spcPts val="0"/>
              </a:spcBef>
              <a:spcAft>
                <a:spcPts val="0"/>
              </a:spcAft>
              <a:buClr>
                <a:srgbClr val="000000"/>
              </a:buClr>
              <a:buSzPts val="3300"/>
              <a:buFont typeface="Arial"/>
              <a:buNone/>
            </a:pPr>
            <a:endParaRPr sz="1400" b="0" i="0" u="none" strike="noStrike" cap="none">
              <a:solidFill>
                <a:srgbClr val="000000"/>
              </a:solidFill>
              <a:latin typeface="Arial"/>
              <a:ea typeface="Arial"/>
              <a:cs typeface="Arial"/>
              <a:sym typeface="Arial"/>
            </a:endParaRPr>
          </a:p>
        </p:txBody>
      </p:sp>
      <p:pic>
        <p:nvPicPr>
          <p:cNvPr id="439" name="Google Shape;439;p39"/>
          <p:cNvPicPr preferRelativeResize="0"/>
          <p:nvPr/>
        </p:nvPicPr>
        <p:blipFill>
          <a:blip r:embed="rId4">
            <a:alphaModFix/>
          </a:blip>
          <a:stretch>
            <a:fillRect/>
          </a:stretch>
        </p:blipFill>
        <p:spPr>
          <a:xfrm>
            <a:off x="0" y="8192025"/>
            <a:ext cx="5418025" cy="2094976"/>
          </a:xfrm>
          <a:prstGeom prst="rect">
            <a:avLst/>
          </a:prstGeom>
          <a:noFill/>
          <a:ln>
            <a:noFill/>
          </a:ln>
        </p:spPr>
      </p:pic>
      <p:sp>
        <p:nvSpPr>
          <p:cNvPr id="440" name="Google Shape;440;p39"/>
          <p:cNvSpPr txBox="1"/>
          <p:nvPr/>
        </p:nvSpPr>
        <p:spPr>
          <a:xfrm>
            <a:off x="4983000" y="751300"/>
            <a:ext cx="8322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441" name="Google Shape;441;p39"/>
          <p:cNvSpPr txBox="1"/>
          <p:nvPr/>
        </p:nvSpPr>
        <p:spPr>
          <a:xfrm>
            <a:off x="1473700" y="2817375"/>
            <a:ext cx="8322000" cy="52302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None/>
            </a:pPr>
            <a:endParaRPr sz="3200" b="1">
              <a:solidFill>
                <a:srgbClr val="D4D5D7"/>
              </a:solidFill>
              <a:latin typeface="Calibri"/>
              <a:ea typeface="Calibri"/>
              <a:cs typeface="Calibri"/>
              <a:sym typeface="Calibri"/>
            </a:endParaRPr>
          </a:p>
        </p:txBody>
      </p:sp>
      <p:sp>
        <p:nvSpPr>
          <p:cNvPr id="442" name="Google Shape;442;p39"/>
          <p:cNvSpPr txBox="1"/>
          <p:nvPr/>
        </p:nvSpPr>
        <p:spPr>
          <a:xfrm>
            <a:off x="10012500" y="2687325"/>
            <a:ext cx="6819300" cy="50568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None/>
            </a:pPr>
            <a:endParaRPr sz="3200" b="1">
              <a:solidFill>
                <a:srgbClr val="D4D5D7"/>
              </a:solidFill>
              <a:latin typeface="Calibri"/>
              <a:ea typeface="Calibri"/>
              <a:cs typeface="Calibri"/>
              <a:sym typeface="Calibri"/>
            </a:endParaRPr>
          </a:p>
        </p:txBody>
      </p:sp>
      <p:sp>
        <p:nvSpPr>
          <p:cNvPr id="443" name="Google Shape;443;p39"/>
          <p:cNvSpPr txBox="1"/>
          <p:nvPr/>
        </p:nvSpPr>
        <p:spPr>
          <a:xfrm>
            <a:off x="1907150" y="1151500"/>
            <a:ext cx="14664900" cy="5941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sz="4500" b="1" dirty="0">
                <a:solidFill>
                  <a:schemeClr val="bg1"/>
                </a:solidFill>
                <a:latin typeface="Calibri"/>
                <a:ea typeface="Calibri"/>
                <a:cs typeface="Calibri"/>
                <a:sym typeface="Calibri"/>
              </a:rPr>
              <a:t>CONFIDENTIALITY EXCEPTIONS</a:t>
            </a:r>
            <a:endParaRPr sz="4500" b="1" dirty="0">
              <a:solidFill>
                <a:schemeClr val="bg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3500" dirty="0">
              <a:latin typeface="Calibri"/>
              <a:ea typeface="Calibri"/>
              <a:cs typeface="Calibri"/>
              <a:sym typeface="Calibri"/>
            </a:endParaRPr>
          </a:p>
          <a:p>
            <a:pPr marL="457200" lvl="0" indent="-450850" algn="l" rtl="0">
              <a:spcBef>
                <a:spcPts val="0"/>
              </a:spcBef>
              <a:spcAft>
                <a:spcPts val="0"/>
              </a:spcAft>
              <a:buClr>
                <a:srgbClr val="D4D5D7"/>
              </a:buClr>
              <a:buSzPts val="3500"/>
              <a:buFont typeface="Calibri"/>
              <a:buChar char="●"/>
            </a:pPr>
            <a:r>
              <a:rPr lang="en-US" sz="3500" dirty="0">
                <a:solidFill>
                  <a:srgbClr val="D4D5D7"/>
                </a:solidFill>
                <a:latin typeface="Calibri"/>
                <a:ea typeface="Calibri"/>
                <a:cs typeface="Calibri"/>
                <a:sym typeface="Calibri"/>
              </a:rPr>
              <a:t>Criminal activity</a:t>
            </a:r>
            <a:endParaRPr sz="3500" dirty="0">
              <a:solidFill>
                <a:srgbClr val="D4D5D7"/>
              </a:solidFill>
              <a:latin typeface="Calibri"/>
              <a:ea typeface="Calibri"/>
              <a:cs typeface="Calibri"/>
              <a:sym typeface="Calibri"/>
            </a:endParaRPr>
          </a:p>
          <a:p>
            <a:pPr marL="457200" lvl="0" indent="0" algn="l" rtl="0">
              <a:spcBef>
                <a:spcPts val="0"/>
              </a:spcBef>
              <a:spcAft>
                <a:spcPts val="0"/>
              </a:spcAft>
              <a:buNone/>
            </a:pPr>
            <a:endParaRPr sz="3500" dirty="0">
              <a:solidFill>
                <a:srgbClr val="D4D5D7"/>
              </a:solidFill>
              <a:latin typeface="Calibri"/>
              <a:ea typeface="Calibri"/>
              <a:cs typeface="Calibri"/>
              <a:sym typeface="Calibri"/>
            </a:endParaRPr>
          </a:p>
          <a:p>
            <a:pPr marL="457200" lvl="0" indent="-450850" algn="l" rtl="0">
              <a:spcBef>
                <a:spcPts val="0"/>
              </a:spcBef>
              <a:spcAft>
                <a:spcPts val="0"/>
              </a:spcAft>
              <a:buClr>
                <a:srgbClr val="D4D5D7"/>
              </a:buClr>
              <a:buSzPts val="3500"/>
              <a:buFont typeface="Calibri"/>
              <a:buChar char="●"/>
            </a:pPr>
            <a:r>
              <a:rPr lang="en-US" sz="3500" dirty="0">
                <a:solidFill>
                  <a:srgbClr val="D4D5D7"/>
                </a:solidFill>
                <a:latin typeface="Calibri"/>
                <a:ea typeface="Calibri"/>
                <a:cs typeface="Calibri"/>
                <a:sym typeface="Calibri"/>
              </a:rPr>
              <a:t>Using service as a means to relieve or diminish violations of oath of</a:t>
            </a:r>
            <a:endParaRPr sz="3500" dirty="0">
              <a:solidFill>
                <a:srgbClr val="D4D5D7"/>
              </a:solidFill>
              <a:latin typeface="Calibri"/>
              <a:ea typeface="Calibri"/>
              <a:cs typeface="Calibri"/>
              <a:sym typeface="Calibri"/>
            </a:endParaRPr>
          </a:p>
          <a:p>
            <a:pPr marL="457200" lvl="0" indent="0" algn="l" rtl="0">
              <a:spcBef>
                <a:spcPts val="0"/>
              </a:spcBef>
              <a:spcAft>
                <a:spcPts val="0"/>
              </a:spcAft>
              <a:buNone/>
            </a:pPr>
            <a:r>
              <a:rPr lang="en-US" sz="3500" dirty="0">
                <a:solidFill>
                  <a:srgbClr val="D4D5D7"/>
                </a:solidFill>
                <a:latin typeface="Calibri"/>
                <a:ea typeface="Calibri"/>
                <a:cs typeface="Calibri"/>
                <a:sym typeface="Calibri"/>
              </a:rPr>
              <a:t>office</a:t>
            </a:r>
            <a:endParaRPr sz="3500" dirty="0">
              <a:solidFill>
                <a:srgbClr val="D4D5D7"/>
              </a:solidFill>
              <a:latin typeface="Calibri"/>
              <a:ea typeface="Calibri"/>
              <a:cs typeface="Calibri"/>
              <a:sym typeface="Calibri"/>
            </a:endParaRPr>
          </a:p>
          <a:p>
            <a:pPr marL="457200" lvl="0" indent="0" algn="l" rtl="0">
              <a:spcBef>
                <a:spcPts val="0"/>
              </a:spcBef>
              <a:spcAft>
                <a:spcPts val="0"/>
              </a:spcAft>
              <a:buNone/>
            </a:pPr>
            <a:endParaRPr sz="3500" dirty="0">
              <a:solidFill>
                <a:srgbClr val="D4D5D7"/>
              </a:solidFill>
              <a:latin typeface="Calibri"/>
              <a:ea typeface="Calibri"/>
              <a:cs typeface="Calibri"/>
              <a:sym typeface="Calibri"/>
            </a:endParaRPr>
          </a:p>
          <a:p>
            <a:pPr marL="457200" lvl="0" indent="-450850" algn="l" rtl="0">
              <a:spcBef>
                <a:spcPts val="0"/>
              </a:spcBef>
              <a:spcAft>
                <a:spcPts val="0"/>
              </a:spcAft>
              <a:buClr>
                <a:srgbClr val="D4D5D7"/>
              </a:buClr>
              <a:buSzPts val="3500"/>
              <a:buFont typeface="Calibri"/>
              <a:buChar char="●"/>
            </a:pPr>
            <a:r>
              <a:rPr lang="en-US" sz="3500" dirty="0">
                <a:solidFill>
                  <a:srgbClr val="D4D5D7"/>
                </a:solidFill>
                <a:latin typeface="Calibri"/>
                <a:ea typeface="Calibri"/>
                <a:cs typeface="Calibri"/>
                <a:sym typeface="Calibri"/>
              </a:rPr>
              <a:t>Employee presents a clear and present danger to self or others</a:t>
            </a:r>
            <a:endParaRPr sz="3500" dirty="0">
              <a:solidFill>
                <a:srgbClr val="D4D5D7"/>
              </a:solidFill>
              <a:latin typeface="Calibri"/>
              <a:ea typeface="Calibri"/>
              <a:cs typeface="Calibri"/>
              <a:sym typeface="Calibri"/>
            </a:endParaRPr>
          </a:p>
          <a:p>
            <a:pPr marL="457200" lvl="0" indent="0" algn="l" rtl="0">
              <a:spcBef>
                <a:spcPts val="0"/>
              </a:spcBef>
              <a:spcAft>
                <a:spcPts val="0"/>
              </a:spcAft>
              <a:buNone/>
            </a:pPr>
            <a:endParaRPr sz="3500" dirty="0">
              <a:solidFill>
                <a:srgbClr val="D4D5D7"/>
              </a:solidFill>
              <a:latin typeface="Calibri"/>
              <a:ea typeface="Calibri"/>
              <a:cs typeface="Calibri"/>
              <a:sym typeface="Calibri"/>
            </a:endParaRPr>
          </a:p>
          <a:p>
            <a:pPr marL="457200" lvl="0" indent="-450850" algn="l" rtl="0">
              <a:spcBef>
                <a:spcPts val="0"/>
              </a:spcBef>
              <a:spcAft>
                <a:spcPts val="0"/>
              </a:spcAft>
              <a:buClr>
                <a:srgbClr val="D4D5D7"/>
              </a:buClr>
              <a:buSzPts val="3500"/>
              <a:buFont typeface="Calibri"/>
              <a:buChar char="●"/>
            </a:pPr>
            <a:r>
              <a:rPr lang="en-US" sz="3500" dirty="0">
                <a:solidFill>
                  <a:srgbClr val="D4D5D7"/>
                </a:solidFill>
                <a:latin typeface="Calibri"/>
                <a:ea typeface="Calibri"/>
                <a:cs typeface="Calibri"/>
                <a:sym typeface="Calibri"/>
              </a:rPr>
              <a:t>Written consent from employee</a:t>
            </a:r>
            <a:endParaRPr sz="3500" dirty="0">
              <a:solidFill>
                <a:srgbClr val="D4D5D7"/>
              </a:solidFill>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pic>
        <p:nvPicPr>
          <p:cNvPr id="448" name="Google Shape;448;p40"/>
          <p:cNvPicPr preferRelativeResize="0"/>
          <p:nvPr/>
        </p:nvPicPr>
        <p:blipFill rotWithShape="1">
          <a:blip r:embed="rId3">
            <a:alphaModFix/>
          </a:blip>
          <a:srcRect t="7705" b="7705"/>
          <a:stretch/>
        </p:blipFill>
        <p:spPr>
          <a:xfrm>
            <a:off x="0" y="0"/>
            <a:ext cx="18287997" cy="10287001"/>
          </a:xfrm>
          <a:prstGeom prst="rect">
            <a:avLst/>
          </a:prstGeom>
          <a:noFill/>
          <a:ln>
            <a:noFill/>
          </a:ln>
        </p:spPr>
      </p:pic>
      <p:sp>
        <p:nvSpPr>
          <p:cNvPr id="449" name="Google Shape;449;p40"/>
          <p:cNvSpPr txBox="1"/>
          <p:nvPr/>
        </p:nvSpPr>
        <p:spPr>
          <a:xfrm>
            <a:off x="2539204" y="6647607"/>
            <a:ext cx="13209600" cy="215400"/>
          </a:xfrm>
          <a:prstGeom prst="rect">
            <a:avLst/>
          </a:prstGeom>
          <a:noFill/>
          <a:ln>
            <a:noFill/>
          </a:ln>
        </p:spPr>
        <p:txBody>
          <a:bodyPr spcFirstLastPara="1" wrap="square" lIns="0" tIns="0" rIns="0" bIns="0" anchor="t" anchorCtr="0">
            <a:spAutoFit/>
          </a:bodyPr>
          <a:lstStyle/>
          <a:p>
            <a:pPr marL="0" marR="0" lvl="0" indent="0" algn="ctr" rtl="0">
              <a:lnSpc>
                <a:spcPct val="150017"/>
              </a:lnSpc>
              <a:spcBef>
                <a:spcPts val="0"/>
              </a:spcBef>
              <a:spcAft>
                <a:spcPts val="0"/>
              </a:spcAft>
              <a:buClr>
                <a:srgbClr val="000000"/>
              </a:buClr>
              <a:buSzPts val="2799"/>
              <a:buFont typeface="Arial"/>
              <a:buNone/>
            </a:pPr>
            <a:endParaRPr sz="1400" b="0" i="0" u="none" strike="noStrike" cap="none">
              <a:solidFill>
                <a:srgbClr val="000000"/>
              </a:solidFill>
              <a:latin typeface="Arial"/>
              <a:ea typeface="Arial"/>
              <a:cs typeface="Arial"/>
              <a:sym typeface="Arial"/>
            </a:endParaRPr>
          </a:p>
        </p:txBody>
      </p:sp>
      <p:sp>
        <p:nvSpPr>
          <p:cNvPr id="450" name="Google Shape;450;p40"/>
          <p:cNvSpPr txBox="1"/>
          <p:nvPr/>
        </p:nvSpPr>
        <p:spPr>
          <a:xfrm>
            <a:off x="3373982" y="2326108"/>
            <a:ext cx="11540100" cy="215400"/>
          </a:xfrm>
          <a:prstGeom prst="rect">
            <a:avLst/>
          </a:prstGeom>
          <a:noFill/>
          <a:ln>
            <a:noFill/>
          </a:ln>
        </p:spPr>
        <p:txBody>
          <a:bodyPr spcFirstLastPara="1" wrap="square" lIns="0" tIns="0" rIns="0" bIns="0" anchor="t" anchorCtr="0">
            <a:spAutoFit/>
          </a:bodyPr>
          <a:lstStyle/>
          <a:p>
            <a:pPr marL="0" marR="0" lvl="0" indent="0" algn="ctr" rtl="0">
              <a:lnSpc>
                <a:spcPct val="131003"/>
              </a:lnSpc>
              <a:spcBef>
                <a:spcPts val="0"/>
              </a:spcBef>
              <a:spcAft>
                <a:spcPts val="0"/>
              </a:spcAft>
              <a:buClr>
                <a:srgbClr val="000000"/>
              </a:buClr>
              <a:buSzPts val="9428"/>
              <a:buFont typeface="Arial"/>
              <a:buNone/>
            </a:pPr>
            <a:endParaRPr sz="1400" b="0" i="0" u="none" strike="noStrike" cap="none">
              <a:solidFill>
                <a:srgbClr val="000000"/>
              </a:solidFill>
              <a:latin typeface="Arial"/>
              <a:ea typeface="Arial"/>
              <a:cs typeface="Arial"/>
              <a:sym typeface="Arial"/>
            </a:endParaRPr>
          </a:p>
        </p:txBody>
      </p:sp>
      <p:sp>
        <p:nvSpPr>
          <p:cNvPr id="451" name="Google Shape;451;p40"/>
          <p:cNvSpPr txBox="1"/>
          <p:nvPr/>
        </p:nvSpPr>
        <p:spPr>
          <a:xfrm>
            <a:off x="-1588263" y="1558574"/>
            <a:ext cx="18288000" cy="215400"/>
          </a:xfrm>
          <a:prstGeom prst="rect">
            <a:avLst/>
          </a:prstGeom>
          <a:noFill/>
          <a:ln>
            <a:noFill/>
          </a:ln>
        </p:spPr>
        <p:txBody>
          <a:bodyPr spcFirstLastPara="1" wrap="square" lIns="0" tIns="0" rIns="0" bIns="0" anchor="t" anchorCtr="0">
            <a:spAutoFit/>
          </a:bodyPr>
          <a:lstStyle/>
          <a:p>
            <a:pPr marL="0" marR="0" lvl="0" indent="0" algn="ctr" rtl="0">
              <a:lnSpc>
                <a:spcPct val="113969"/>
              </a:lnSpc>
              <a:spcBef>
                <a:spcPts val="0"/>
              </a:spcBef>
              <a:spcAft>
                <a:spcPts val="0"/>
              </a:spcAft>
              <a:buClr>
                <a:srgbClr val="000000"/>
              </a:buClr>
              <a:buSzPts val="3300"/>
              <a:buFont typeface="Arial"/>
              <a:buNone/>
            </a:pPr>
            <a:endParaRPr sz="1400" b="0" i="0" u="none" strike="noStrike" cap="none">
              <a:solidFill>
                <a:srgbClr val="000000"/>
              </a:solidFill>
              <a:latin typeface="Arial"/>
              <a:ea typeface="Arial"/>
              <a:cs typeface="Arial"/>
              <a:sym typeface="Arial"/>
            </a:endParaRPr>
          </a:p>
        </p:txBody>
      </p:sp>
      <p:pic>
        <p:nvPicPr>
          <p:cNvPr id="452" name="Google Shape;452;p40"/>
          <p:cNvPicPr preferRelativeResize="0"/>
          <p:nvPr/>
        </p:nvPicPr>
        <p:blipFill>
          <a:blip r:embed="rId4">
            <a:alphaModFix/>
          </a:blip>
          <a:stretch>
            <a:fillRect/>
          </a:stretch>
        </p:blipFill>
        <p:spPr>
          <a:xfrm>
            <a:off x="0" y="8192025"/>
            <a:ext cx="5418025" cy="2094976"/>
          </a:xfrm>
          <a:prstGeom prst="rect">
            <a:avLst/>
          </a:prstGeom>
          <a:noFill/>
          <a:ln>
            <a:noFill/>
          </a:ln>
        </p:spPr>
      </p:pic>
      <p:sp>
        <p:nvSpPr>
          <p:cNvPr id="453" name="Google Shape;453;p40"/>
          <p:cNvSpPr txBox="1"/>
          <p:nvPr/>
        </p:nvSpPr>
        <p:spPr>
          <a:xfrm>
            <a:off x="4983000" y="751300"/>
            <a:ext cx="8322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454" name="Google Shape;454;p40"/>
          <p:cNvSpPr txBox="1"/>
          <p:nvPr/>
        </p:nvSpPr>
        <p:spPr>
          <a:xfrm>
            <a:off x="1473700" y="2817375"/>
            <a:ext cx="8322000" cy="52302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None/>
            </a:pPr>
            <a:endParaRPr sz="3200" b="1">
              <a:solidFill>
                <a:srgbClr val="D4D5D7"/>
              </a:solidFill>
              <a:latin typeface="Calibri"/>
              <a:ea typeface="Calibri"/>
              <a:cs typeface="Calibri"/>
              <a:sym typeface="Calibri"/>
            </a:endParaRPr>
          </a:p>
        </p:txBody>
      </p:sp>
      <p:sp>
        <p:nvSpPr>
          <p:cNvPr id="455" name="Google Shape;455;p40"/>
          <p:cNvSpPr txBox="1"/>
          <p:nvPr/>
        </p:nvSpPr>
        <p:spPr>
          <a:xfrm>
            <a:off x="10012500" y="2687325"/>
            <a:ext cx="6819300" cy="50568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None/>
            </a:pPr>
            <a:endParaRPr sz="3200" b="1">
              <a:solidFill>
                <a:srgbClr val="D4D5D7"/>
              </a:solidFill>
              <a:latin typeface="Calibri"/>
              <a:ea typeface="Calibri"/>
              <a:cs typeface="Calibri"/>
              <a:sym typeface="Calibri"/>
            </a:endParaRPr>
          </a:p>
        </p:txBody>
      </p:sp>
      <p:sp>
        <p:nvSpPr>
          <p:cNvPr id="456" name="Google Shape;456;p40"/>
          <p:cNvSpPr txBox="1"/>
          <p:nvPr/>
        </p:nvSpPr>
        <p:spPr>
          <a:xfrm>
            <a:off x="1907150" y="1051950"/>
            <a:ext cx="14664600" cy="3879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sz="4600" b="1" dirty="0">
                <a:solidFill>
                  <a:schemeClr val="bg1"/>
                </a:solidFill>
                <a:latin typeface="Calibri"/>
                <a:ea typeface="Calibri"/>
                <a:cs typeface="Calibri"/>
                <a:sym typeface="Calibri"/>
              </a:rPr>
              <a:t>CONFIDENTIALITY</a:t>
            </a:r>
            <a:endParaRPr sz="4600" b="1" dirty="0">
              <a:solidFill>
                <a:schemeClr val="bg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3600" dirty="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3600" dirty="0">
                <a:solidFill>
                  <a:srgbClr val="D4D5D7"/>
                </a:solidFill>
                <a:latin typeface="Calibri"/>
                <a:ea typeface="Calibri"/>
                <a:cs typeface="Calibri"/>
                <a:sym typeface="Calibri"/>
              </a:rPr>
              <a:t>All information and correspondence pertaining to employee mental health</a:t>
            </a:r>
            <a:endParaRPr sz="3600" dirty="0">
              <a:solidFill>
                <a:srgbClr val="D4D5D7"/>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3600" dirty="0">
                <a:solidFill>
                  <a:srgbClr val="D4D5D7"/>
                </a:solidFill>
                <a:latin typeface="Calibri"/>
                <a:ea typeface="Calibri"/>
                <a:cs typeface="Calibri"/>
                <a:sym typeface="Calibri"/>
              </a:rPr>
              <a:t>issues shall remain confidential. The information may be discussed only among those persons directly involved in the situation and/or those with a lawful need to know…</a:t>
            </a:r>
            <a:endParaRPr sz="3600" dirty="0">
              <a:solidFill>
                <a:srgbClr val="D4D5D7"/>
              </a:solidFill>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pic>
        <p:nvPicPr>
          <p:cNvPr id="461" name="Google Shape;461;p41"/>
          <p:cNvPicPr preferRelativeResize="0"/>
          <p:nvPr/>
        </p:nvPicPr>
        <p:blipFill rotWithShape="1">
          <a:blip r:embed="rId3">
            <a:alphaModFix/>
          </a:blip>
          <a:srcRect t="7705" b="7705"/>
          <a:stretch/>
        </p:blipFill>
        <p:spPr>
          <a:xfrm>
            <a:off x="72250" y="0"/>
            <a:ext cx="18287997" cy="10287001"/>
          </a:xfrm>
          <a:prstGeom prst="rect">
            <a:avLst/>
          </a:prstGeom>
          <a:noFill/>
          <a:ln>
            <a:noFill/>
          </a:ln>
        </p:spPr>
      </p:pic>
      <p:sp>
        <p:nvSpPr>
          <p:cNvPr id="462" name="Google Shape;462;p41"/>
          <p:cNvSpPr txBox="1"/>
          <p:nvPr/>
        </p:nvSpPr>
        <p:spPr>
          <a:xfrm>
            <a:off x="2539204" y="6647607"/>
            <a:ext cx="13209600" cy="215400"/>
          </a:xfrm>
          <a:prstGeom prst="rect">
            <a:avLst/>
          </a:prstGeom>
          <a:noFill/>
          <a:ln>
            <a:noFill/>
          </a:ln>
        </p:spPr>
        <p:txBody>
          <a:bodyPr spcFirstLastPara="1" wrap="square" lIns="0" tIns="0" rIns="0" bIns="0" anchor="t" anchorCtr="0">
            <a:spAutoFit/>
          </a:bodyPr>
          <a:lstStyle/>
          <a:p>
            <a:pPr marL="0" marR="0" lvl="0" indent="0" algn="ctr" rtl="0">
              <a:lnSpc>
                <a:spcPct val="150017"/>
              </a:lnSpc>
              <a:spcBef>
                <a:spcPts val="0"/>
              </a:spcBef>
              <a:spcAft>
                <a:spcPts val="0"/>
              </a:spcAft>
              <a:buClr>
                <a:srgbClr val="000000"/>
              </a:buClr>
              <a:buSzPts val="2799"/>
              <a:buFont typeface="Arial"/>
              <a:buNone/>
            </a:pPr>
            <a:endParaRPr sz="1400" b="0" i="0" u="none" strike="noStrike" cap="none">
              <a:solidFill>
                <a:srgbClr val="000000"/>
              </a:solidFill>
              <a:latin typeface="Arial"/>
              <a:ea typeface="Arial"/>
              <a:cs typeface="Arial"/>
              <a:sym typeface="Arial"/>
            </a:endParaRPr>
          </a:p>
        </p:txBody>
      </p:sp>
      <p:sp>
        <p:nvSpPr>
          <p:cNvPr id="463" name="Google Shape;463;p41"/>
          <p:cNvSpPr txBox="1"/>
          <p:nvPr/>
        </p:nvSpPr>
        <p:spPr>
          <a:xfrm>
            <a:off x="3373982" y="2326108"/>
            <a:ext cx="11540100" cy="215400"/>
          </a:xfrm>
          <a:prstGeom prst="rect">
            <a:avLst/>
          </a:prstGeom>
          <a:noFill/>
          <a:ln>
            <a:noFill/>
          </a:ln>
        </p:spPr>
        <p:txBody>
          <a:bodyPr spcFirstLastPara="1" wrap="square" lIns="0" tIns="0" rIns="0" bIns="0" anchor="t" anchorCtr="0">
            <a:spAutoFit/>
          </a:bodyPr>
          <a:lstStyle/>
          <a:p>
            <a:pPr marL="0" marR="0" lvl="0" indent="0" algn="ctr" rtl="0">
              <a:lnSpc>
                <a:spcPct val="131003"/>
              </a:lnSpc>
              <a:spcBef>
                <a:spcPts val="0"/>
              </a:spcBef>
              <a:spcAft>
                <a:spcPts val="0"/>
              </a:spcAft>
              <a:buClr>
                <a:srgbClr val="000000"/>
              </a:buClr>
              <a:buSzPts val="9428"/>
              <a:buFont typeface="Arial"/>
              <a:buNone/>
            </a:pPr>
            <a:endParaRPr sz="1400" b="0" i="0" u="none" strike="noStrike" cap="none">
              <a:solidFill>
                <a:srgbClr val="000000"/>
              </a:solidFill>
              <a:latin typeface="Arial"/>
              <a:ea typeface="Arial"/>
              <a:cs typeface="Arial"/>
              <a:sym typeface="Arial"/>
            </a:endParaRPr>
          </a:p>
        </p:txBody>
      </p:sp>
      <p:sp>
        <p:nvSpPr>
          <p:cNvPr id="464" name="Google Shape;464;p41"/>
          <p:cNvSpPr txBox="1"/>
          <p:nvPr/>
        </p:nvSpPr>
        <p:spPr>
          <a:xfrm>
            <a:off x="-1588263" y="1558574"/>
            <a:ext cx="18288000" cy="215400"/>
          </a:xfrm>
          <a:prstGeom prst="rect">
            <a:avLst/>
          </a:prstGeom>
          <a:noFill/>
          <a:ln>
            <a:noFill/>
          </a:ln>
        </p:spPr>
        <p:txBody>
          <a:bodyPr spcFirstLastPara="1" wrap="square" lIns="0" tIns="0" rIns="0" bIns="0" anchor="t" anchorCtr="0">
            <a:spAutoFit/>
          </a:bodyPr>
          <a:lstStyle/>
          <a:p>
            <a:pPr marL="0" marR="0" lvl="0" indent="0" algn="ctr" rtl="0">
              <a:lnSpc>
                <a:spcPct val="113969"/>
              </a:lnSpc>
              <a:spcBef>
                <a:spcPts val="0"/>
              </a:spcBef>
              <a:spcAft>
                <a:spcPts val="0"/>
              </a:spcAft>
              <a:buClr>
                <a:srgbClr val="000000"/>
              </a:buClr>
              <a:buSzPts val="3300"/>
              <a:buFont typeface="Arial"/>
              <a:buNone/>
            </a:pPr>
            <a:endParaRPr sz="1400" b="0" i="0" u="none" strike="noStrike" cap="none">
              <a:solidFill>
                <a:srgbClr val="000000"/>
              </a:solidFill>
              <a:latin typeface="Arial"/>
              <a:ea typeface="Arial"/>
              <a:cs typeface="Arial"/>
              <a:sym typeface="Arial"/>
            </a:endParaRPr>
          </a:p>
        </p:txBody>
      </p:sp>
      <p:pic>
        <p:nvPicPr>
          <p:cNvPr id="465" name="Google Shape;465;p41"/>
          <p:cNvPicPr preferRelativeResize="0"/>
          <p:nvPr/>
        </p:nvPicPr>
        <p:blipFill>
          <a:blip r:embed="rId4">
            <a:alphaModFix/>
          </a:blip>
          <a:stretch>
            <a:fillRect/>
          </a:stretch>
        </p:blipFill>
        <p:spPr>
          <a:xfrm>
            <a:off x="0" y="8192025"/>
            <a:ext cx="5418025" cy="2094976"/>
          </a:xfrm>
          <a:prstGeom prst="rect">
            <a:avLst/>
          </a:prstGeom>
          <a:noFill/>
          <a:ln>
            <a:noFill/>
          </a:ln>
        </p:spPr>
      </p:pic>
      <p:sp>
        <p:nvSpPr>
          <p:cNvPr id="466" name="Google Shape;466;p41"/>
          <p:cNvSpPr txBox="1"/>
          <p:nvPr/>
        </p:nvSpPr>
        <p:spPr>
          <a:xfrm>
            <a:off x="4983000" y="751300"/>
            <a:ext cx="8322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467" name="Google Shape;467;p41"/>
          <p:cNvSpPr txBox="1"/>
          <p:nvPr/>
        </p:nvSpPr>
        <p:spPr>
          <a:xfrm>
            <a:off x="1473700" y="2817375"/>
            <a:ext cx="8322000" cy="52302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None/>
            </a:pPr>
            <a:endParaRPr sz="3200" b="1">
              <a:solidFill>
                <a:srgbClr val="D4D5D7"/>
              </a:solidFill>
              <a:latin typeface="Calibri"/>
              <a:ea typeface="Calibri"/>
              <a:cs typeface="Calibri"/>
              <a:sym typeface="Calibri"/>
            </a:endParaRPr>
          </a:p>
        </p:txBody>
      </p:sp>
      <p:sp>
        <p:nvSpPr>
          <p:cNvPr id="468" name="Google Shape;468;p41"/>
          <p:cNvSpPr txBox="1"/>
          <p:nvPr/>
        </p:nvSpPr>
        <p:spPr>
          <a:xfrm>
            <a:off x="10012500" y="2687325"/>
            <a:ext cx="6819300" cy="50568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None/>
            </a:pPr>
            <a:endParaRPr sz="3200" b="1">
              <a:solidFill>
                <a:srgbClr val="D4D5D7"/>
              </a:solidFill>
              <a:latin typeface="Calibri"/>
              <a:ea typeface="Calibri"/>
              <a:cs typeface="Calibri"/>
              <a:sym typeface="Calibri"/>
            </a:endParaRPr>
          </a:p>
        </p:txBody>
      </p:sp>
      <p:sp>
        <p:nvSpPr>
          <p:cNvPr id="469" name="Google Shape;469;p41"/>
          <p:cNvSpPr txBox="1"/>
          <p:nvPr/>
        </p:nvSpPr>
        <p:spPr>
          <a:xfrm>
            <a:off x="1574850" y="1314775"/>
            <a:ext cx="14650200" cy="697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sz="2800">
                <a:solidFill>
                  <a:srgbClr val="D4D5D7"/>
                </a:solidFill>
                <a:latin typeface="Calibri"/>
                <a:ea typeface="Calibri"/>
                <a:cs typeface="Calibri"/>
                <a:sym typeface="Calibri"/>
              </a:rPr>
              <a:t>Helps leadership address stress management, mental health</a:t>
            </a:r>
            <a:endParaRPr sz="2800">
              <a:solidFill>
                <a:srgbClr val="D4D5D7"/>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2800">
                <a:solidFill>
                  <a:srgbClr val="D4D5D7"/>
                </a:solidFill>
                <a:latin typeface="Calibri"/>
                <a:ea typeface="Calibri"/>
                <a:cs typeface="Calibri"/>
                <a:sym typeface="Calibri"/>
              </a:rPr>
              <a:t>concerns, suicide prevention and overall officer safety and</a:t>
            </a:r>
            <a:endParaRPr sz="2800">
              <a:solidFill>
                <a:srgbClr val="D4D5D7"/>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2800">
                <a:solidFill>
                  <a:srgbClr val="D4D5D7"/>
                </a:solidFill>
                <a:latin typeface="Calibri"/>
                <a:ea typeface="Calibri"/>
                <a:cs typeface="Calibri"/>
                <a:sym typeface="Calibri"/>
              </a:rPr>
              <a:t>wellness.</a:t>
            </a:r>
            <a:endParaRPr sz="2800">
              <a:solidFill>
                <a:srgbClr val="D4D5D7"/>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3500">
              <a:solidFill>
                <a:srgbClr val="D4D5D7"/>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2800">
                <a:solidFill>
                  <a:srgbClr val="D4D5D7"/>
                </a:solidFill>
                <a:latin typeface="Calibri"/>
                <a:ea typeface="Calibri"/>
                <a:cs typeface="Calibri"/>
                <a:sym typeface="Calibri"/>
              </a:rPr>
              <a:t>A 2018 survey of police officers…</a:t>
            </a:r>
            <a:endParaRPr sz="2800">
              <a:solidFill>
                <a:srgbClr val="D4D5D7"/>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2800">
              <a:solidFill>
                <a:srgbClr val="D4D5D7"/>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2800">
                <a:solidFill>
                  <a:srgbClr val="D4D5D7"/>
                </a:solidFill>
                <a:latin typeface="Calibri"/>
                <a:ea typeface="Calibri"/>
                <a:cs typeface="Calibri"/>
                <a:sym typeface="Calibri"/>
              </a:rPr>
              <a:t>90% of respondents who had used peer support reported that it was</a:t>
            </a:r>
            <a:endParaRPr sz="2800">
              <a:solidFill>
                <a:srgbClr val="D4D5D7"/>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2800">
                <a:solidFill>
                  <a:srgbClr val="D4D5D7"/>
                </a:solidFill>
                <a:latin typeface="Calibri"/>
                <a:ea typeface="Calibri"/>
                <a:cs typeface="Calibri"/>
                <a:sym typeface="Calibri"/>
              </a:rPr>
              <a:t>helpful to very helpful,</a:t>
            </a:r>
            <a:endParaRPr sz="2800">
              <a:solidFill>
                <a:srgbClr val="D4D5D7"/>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2800">
              <a:solidFill>
                <a:srgbClr val="D4D5D7"/>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2800">
                <a:solidFill>
                  <a:srgbClr val="D4D5D7"/>
                </a:solidFill>
                <a:latin typeface="Calibri"/>
                <a:ea typeface="Calibri"/>
                <a:cs typeface="Calibri"/>
                <a:sym typeface="Calibri"/>
              </a:rPr>
              <a:t>80% reported they would seek support again if needed, and nearly 90%</a:t>
            </a:r>
            <a:endParaRPr sz="2800">
              <a:solidFill>
                <a:srgbClr val="D4D5D7"/>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2800">
                <a:solidFill>
                  <a:srgbClr val="D4D5D7"/>
                </a:solidFill>
                <a:latin typeface="Calibri"/>
                <a:ea typeface="Calibri"/>
                <a:cs typeface="Calibri"/>
                <a:sym typeface="Calibri"/>
              </a:rPr>
              <a:t>stated they would recommend peer support to a colleague.</a:t>
            </a:r>
            <a:endParaRPr sz="2800">
              <a:solidFill>
                <a:srgbClr val="D4D5D7"/>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2800">
              <a:solidFill>
                <a:srgbClr val="D4D5D7"/>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2800">
                <a:solidFill>
                  <a:srgbClr val="D4D5D7"/>
                </a:solidFill>
                <a:latin typeface="Calibri"/>
                <a:ea typeface="Calibri"/>
                <a:cs typeface="Calibri"/>
                <a:sym typeface="Calibri"/>
              </a:rPr>
              <a:t>More than half of the officers who connected with peer support indicated</a:t>
            </a:r>
            <a:endParaRPr sz="2800">
              <a:solidFill>
                <a:srgbClr val="D4D5D7"/>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2800">
                <a:solidFill>
                  <a:srgbClr val="D4D5D7"/>
                </a:solidFill>
                <a:latin typeface="Calibri"/>
                <a:ea typeface="Calibri"/>
                <a:cs typeface="Calibri"/>
                <a:sym typeface="Calibri"/>
              </a:rPr>
              <a:t>that these services helped them perform their job better or improved</a:t>
            </a:r>
            <a:endParaRPr sz="2800">
              <a:solidFill>
                <a:srgbClr val="D4D5D7"/>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2800">
                <a:solidFill>
                  <a:srgbClr val="D4D5D7"/>
                </a:solidFill>
                <a:latin typeface="Calibri"/>
                <a:ea typeface="Calibri"/>
                <a:cs typeface="Calibri"/>
                <a:sym typeface="Calibri"/>
              </a:rPr>
              <a:t>their personal life.</a:t>
            </a:r>
            <a:endParaRPr sz="2800">
              <a:solidFill>
                <a:srgbClr val="D4D5D7"/>
              </a:solidFill>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
        <p:nvSpPr>
          <p:cNvPr id="470" name="Google Shape;470;p41"/>
          <p:cNvSpPr txBox="1"/>
          <p:nvPr/>
        </p:nvSpPr>
        <p:spPr>
          <a:xfrm>
            <a:off x="5739956" y="447607"/>
            <a:ext cx="8322000" cy="877200"/>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US" sz="4500" b="1" dirty="0">
                <a:solidFill>
                  <a:schemeClr val="bg1"/>
                </a:solidFill>
                <a:latin typeface="Calibri"/>
                <a:ea typeface="Calibri"/>
                <a:cs typeface="Calibri"/>
                <a:sym typeface="Calibri"/>
              </a:rPr>
              <a:t>BENEFIT OF PEER SUPPORT</a:t>
            </a:r>
            <a:endParaRPr sz="4500" b="1" dirty="0">
              <a:solidFill>
                <a:schemeClr val="bg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15"/>
          <p:cNvPicPr preferRelativeResize="0"/>
          <p:nvPr/>
        </p:nvPicPr>
        <p:blipFill rotWithShape="1">
          <a:blip r:embed="rId3">
            <a:alphaModFix amt="50000"/>
          </a:blip>
          <a:srcRect t="6841" b="6840"/>
          <a:stretch/>
        </p:blipFill>
        <p:spPr>
          <a:xfrm>
            <a:off x="26963" y="0"/>
            <a:ext cx="18288000" cy="10287001"/>
          </a:xfrm>
          <a:prstGeom prst="rect">
            <a:avLst/>
          </a:prstGeom>
          <a:noFill/>
          <a:ln>
            <a:noFill/>
          </a:ln>
        </p:spPr>
      </p:pic>
      <p:grpSp>
        <p:nvGrpSpPr>
          <p:cNvPr id="103" name="Google Shape;103;p15"/>
          <p:cNvGrpSpPr/>
          <p:nvPr/>
        </p:nvGrpSpPr>
        <p:grpSpPr>
          <a:xfrm>
            <a:off x="-403426" y="2506549"/>
            <a:ext cx="19148637" cy="5130360"/>
            <a:chOff x="0" y="-85725"/>
            <a:chExt cx="5043263" cy="1351206"/>
          </a:xfrm>
        </p:grpSpPr>
        <p:sp>
          <p:nvSpPr>
            <p:cNvPr id="104" name="Google Shape;104;p15"/>
            <p:cNvSpPr/>
            <p:nvPr/>
          </p:nvSpPr>
          <p:spPr>
            <a:xfrm>
              <a:off x="0" y="0"/>
              <a:ext cx="5043263" cy="1265481"/>
            </a:xfrm>
            <a:custGeom>
              <a:avLst/>
              <a:gdLst/>
              <a:ahLst/>
              <a:cxnLst/>
              <a:rect l="l" t="t" r="r" b="b"/>
              <a:pathLst>
                <a:path w="5043263" h="1265481" extrusionOk="0">
                  <a:moveTo>
                    <a:pt x="0" y="0"/>
                  </a:moveTo>
                  <a:lnTo>
                    <a:pt x="5043263" y="0"/>
                  </a:lnTo>
                  <a:lnTo>
                    <a:pt x="5043263" y="1265481"/>
                  </a:lnTo>
                  <a:lnTo>
                    <a:pt x="0" y="1265481"/>
                  </a:lnTo>
                  <a:close/>
                </a:path>
              </a:pathLst>
            </a:custGeom>
            <a:solidFill>
              <a:srgbClr val="000000"/>
            </a:solidFill>
            <a:ln>
              <a:noFill/>
            </a:ln>
          </p:spPr>
          <p:txBody>
            <a:bodyPr/>
            <a:lstStyle/>
            <a:p>
              <a:endParaRPr lang="en-US"/>
            </a:p>
          </p:txBody>
        </p:sp>
        <p:sp>
          <p:nvSpPr>
            <p:cNvPr id="105" name="Google Shape;105;p15"/>
            <p:cNvSpPr txBox="1"/>
            <p:nvPr/>
          </p:nvSpPr>
          <p:spPr>
            <a:xfrm>
              <a:off x="0" y="-85725"/>
              <a:ext cx="812800" cy="898525"/>
            </a:xfrm>
            <a:prstGeom prst="rect">
              <a:avLst/>
            </a:prstGeom>
            <a:noFill/>
            <a:ln>
              <a:noFill/>
            </a:ln>
          </p:spPr>
          <p:txBody>
            <a:bodyPr spcFirstLastPara="1" wrap="square" lIns="50800" tIns="50800" rIns="50800" bIns="50800" anchor="ctr" anchorCtr="0">
              <a:noAutofit/>
            </a:bodyPr>
            <a:lstStyle/>
            <a:p>
              <a:pPr marL="0" marR="0" lvl="0" indent="0" algn="ctr" rtl="0">
                <a:lnSpc>
                  <a:spcPct val="208333"/>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06" name="Google Shape;106;p15"/>
          <p:cNvSpPr txBox="1"/>
          <p:nvPr/>
        </p:nvSpPr>
        <p:spPr>
          <a:xfrm>
            <a:off x="2283832" y="3786815"/>
            <a:ext cx="13720200" cy="4521046"/>
          </a:xfrm>
          <a:prstGeom prst="rect">
            <a:avLst/>
          </a:prstGeom>
          <a:noFill/>
          <a:ln>
            <a:noFill/>
          </a:ln>
        </p:spPr>
        <p:txBody>
          <a:bodyPr spcFirstLastPara="1" wrap="square" lIns="0" tIns="0" rIns="0" bIns="0" anchor="t" anchorCtr="0">
            <a:spAutoFit/>
          </a:bodyPr>
          <a:lstStyle/>
          <a:p>
            <a:pPr algn="ctr">
              <a:lnSpc>
                <a:spcPct val="150038"/>
              </a:lnSpc>
              <a:buSzPts val="2586"/>
            </a:pPr>
            <a:r>
              <a:rPr lang="en-US" sz="4250" b="1" dirty="0">
                <a:solidFill>
                  <a:srgbClr val="FFFF00"/>
                </a:solidFill>
                <a:latin typeface="Raleway"/>
                <a:ea typeface="Raleway"/>
                <a:cs typeface="Raleway"/>
                <a:sym typeface="Raleway"/>
              </a:rPr>
              <a:t>“ People of genius are admired, people of wealth are envied, people of power are feared: but only those of character are trusted”  - </a:t>
            </a:r>
            <a:r>
              <a:rPr lang="en-US" sz="4250" b="1" err="1">
                <a:solidFill>
                  <a:srgbClr val="FFFF00"/>
                </a:solidFill>
                <a:latin typeface="Raleway"/>
                <a:ea typeface="Raleway"/>
                <a:cs typeface="Raleway"/>
                <a:sym typeface="Raleway"/>
              </a:rPr>
              <a:t>ArthurFriedman</a:t>
            </a:r>
            <a:r>
              <a:rPr lang="en-US" sz="4250" b="1" dirty="0">
                <a:solidFill>
                  <a:srgbClr val="FFFF00"/>
                </a:solidFill>
                <a:latin typeface="Raleway"/>
                <a:ea typeface="Raleway"/>
                <a:cs typeface="Raleway"/>
                <a:sym typeface="Raleway"/>
              </a:rPr>
              <a:t>   </a:t>
            </a:r>
            <a:r>
              <a:rPr lang="en-US" sz="4250" b="1" dirty="0">
                <a:solidFill>
                  <a:srgbClr val="213F9A"/>
                </a:solidFill>
                <a:latin typeface="Raleway"/>
                <a:ea typeface="Raleway"/>
                <a:cs typeface="Raleway"/>
                <a:sym typeface="Raleway"/>
              </a:rPr>
              <a:t>                        </a:t>
            </a:r>
            <a:endParaRPr sz="1400" b="0" i="0" u="none" strike="noStrike" cap="none" dirty="0">
              <a:solidFill>
                <a:srgbClr val="000000"/>
              </a:solidFill>
              <a:latin typeface="Arial"/>
              <a:ea typeface="Arial"/>
              <a:cs typeface="Arial"/>
              <a:sym typeface="Arial"/>
            </a:endParaRPr>
          </a:p>
          <a:p>
            <a:pPr marL="0" marR="0" lvl="0" indent="0" algn="ctr" rtl="0">
              <a:lnSpc>
                <a:spcPct val="150038"/>
              </a:lnSpc>
              <a:spcBef>
                <a:spcPts val="0"/>
              </a:spcBef>
              <a:spcAft>
                <a:spcPts val="0"/>
              </a:spcAft>
              <a:buClr>
                <a:srgbClr val="000000"/>
              </a:buClr>
              <a:buSzPts val="2586"/>
              <a:buFont typeface="Arial"/>
              <a:buNone/>
            </a:pPr>
            <a:endParaRPr sz="2586" b="0" i="0" u="none" strike="noStrike" cap="none">
              <a:solidFill>
                <a:srgbClr val="FFFFFF"/>
              </a:solidFill>
              <a:latin typeface="Raleway"/>
              <a:ea typeface="Raleway"/>
              <a:cs typeface="Raleway"/>
              <a:sym typeface="Raleway"/>
            </a:endParaRPr>
          </a:p>
        </p:txBody>
      </p:sp>
      <p:sp>
        <p:nvSpPr>
          <p:cNvPr id="107" name="Google Shape;107;p15"/>
          <p:cNvSpPr txBox="1"/>
          <p:nvPr/>
        </p:nvSpPr>
        <p:spPr>
          <a:xfrm>
            <a:off x="27005" y="971875"/>
            <a:ext cx="18261000" cy="8157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4400"/>
              <a:buFont typeface="Arial"/>
              <a:buNone/>
            </a:pPr>
            <a:r>
              <a:rPr lang="en-US" sz="5300" b="1">
                <a:latin typeface="Raleway"/>
                <a:ea typeface="Raleway"/>
                <a:cs typeface="Raleway"/>
                <a:sym typeface="Raleway"/>
              </a:rPr>
              <a:t>Building Trust</a:t>
            </a:r>
            <a:endParaRPr sz="2300" b="1" i="0" u="none" strike="noStrike" cap="none">
              <a:solidFill>
                <a:srgbClr val="0000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pic>
        <p:nvPicPr>
          <p:cNvPr id="475" name="Google Shape;475;p42"/>
          <p:cNvPicPr preferRelativeResize="0"/>
          <p:nvPr/>
        </p:nvPicPr>
        <p:blipFill rotWithShape="1">
          <a:blip r:embed="rId3">
            <a:alphaModFix/>
          </a:blip>
          <a:srcRect t="7705" b="7705"/>
          <a:stretch/>
        </p:blipFill>
        <p:spPr>
          <a:xfrm>
            <a:off x="0" y="0"/>
            <a:ext cx="18287997" cy="10287001"/>
          </a:xfrm>
          <a:prstGeom prst="rect">
            <a:avLst/>
          </a:prstGeom>
          <a:noFill/>
          <a:ln>
            <a:noFill/>
          </a:ln>
        </p:spPr>
      </p:pic>
      <p:sp>
        <p:nvSpPr>
          <p:cNvPr id="476" name="Google Shape;476;p42"/>
          <p:cNvSpPr txBox="1"/>
          <p:nvPr/>
        </p:nvSpPr>
        <p:spPr>
          <a:xfrm>
            <a:off x="2539204" y="6647607"/>
            <a:ext cx="13209600" cy="215400"/>
          </a:xfrm>
          <a:prstGeom prst="rect">
            <a:avLst/>
          </a:prstGeom>
          <a:noFill/>
          <a:ln>
            <a:noFill/>
          </a:ln>
        </p:spPr>
        <p:txBody>
          <a:bodyPr spcFirstLastPara="1" wrap="square" lIns="0" tIns="0" rIns="0" bIns="0" anchor="t" anchorCtr="0">
            <a:spAutoFit/>
          </a:bodyPr>
          <a:lstStyle/>
          <a:p>
            <a:pPr marL="0" marR="0" lvl="0" indent="0" algn="ctr" rtl="0">
              <a:lnSpc>
                <a:spcPct val="150017"/>
              </a:lnSpc>
              <a:spcBef>
                <a:spcPts val="0"/>
              </a:spcBef>
              <a:spcAft>
                <a:spcPts val="0"/>
              </a:spcAft>
              <a:buClr>
                <a:srgbClr val="000000"/>
              </a:buClr>
              <a:buSzPts val="2799"/>
              <a:buFont typeface="Arial"/>
              <a:buNone/>
            </a:pPr>
            <a:endParaRPr sz="1400" b="0" i="0" u="none" strike="noStrike" cap="none">
              <a:solidFill>
                <a:srgbClr val="000000"/>
              </a:solidFill>
              <a:latin typeface="Arial"/>
              <a:ea typeface="Arial"/>
              <a:cs typeface="Arial"/>
              <a:sym typeface="Arial"/>
            </a:endParaRPr>
          </a:p>
        </p:txBody>
      </p:sp>
      <p:sp>
        <p:nvSpPr>
          <p:cNvPr id="477" name="Google Shape;477;p42"/>
          <p:cNvSpPr txBox="1"/>
          <p:nvPr/>
        </p:nvSpPr>
        <p:spPr>
          <a:xfrm>
            <a:off x="3373982" y="2326108"/>
            <a:ext cx="11540100" cy="215400"/>
          </a:xfrm>
          <a:prstGeom prst="rect">
            <a:avLst/>
          </a:prstGeom>
          <a:noFill/>
          <a:ln>
            <a:noFill/>
          </a:ln>
        </p:spPr>
        <p:txBody>
          <a:bodyPr spcFirstLastPara="1" wrap="square" lIns="0" tIns="0" rIns="0" bIns="0" anchor="t" anchorCtr="0">
            <a:spAutoFit/>
          </a:bodyPr>
          <a:lstStyle/>
          <a:p>
            <a:pPr marL="0" marR="0" lvl="0" indent="0" algn="ctr" rtl="0">
              <a:lnSpc>
                <a:spcPct val="131003"/>
              </a:lnSpc>
              <a:spcBef>
                <a:spcPts val="0"/>
              </a:spcBef>
              <a:spcAft>
                <a:spcPts val="0"/>
              </a:spcAft>
              <a:buClr>
                <a:srgbClr val="000000"/>
              </a:buClr>
              <a:buSzPts val="9428"/>
              <a:buFont typeface="Arial"/>
              <a:buNone/>
            </a:pPr>
            <a:endParaRPr sz="1400" b="0" i="0" u="none" strike="noStrike" cap="none">
              <a:solidFill>
                <a:srgbClr val="000000"/>
              </a:solidFill>
              <a:latin typeface="Arial"/>
              <a:ea typeface="Arial"/>
              <a:cs typeface="Arial"/>
              <a:sym typeface="Arial"/>
            </a:endParaRPr>
          </a:p>
        </p:txBody>
      </p:sp>
      <p:sp>
        <p:nvSpPr>
          <p:cNvPr id="478" name="Google Shape;478;p42"/>
          <p:cNvSpPr txBox="1"/>
          <p:nvPr/>
        </p:nvSpPr>
        <p:spPr>
          <a:xfrm>
            <a:off x="-1588263" y="1558574"/>
            <a:ext cx="18288000" cy="215400"/>
          </a:xfrm>
          <a:prstGeom prst="rect">
            <a:avLst/>
          </a:prstGeom>
          <a:noFill/>
          <a:ln>
            <a:noFill/>
          </a:ln>
        </p:spPr>
        <p:txBody>
          <a:bodyPr spcFirstLastPara="1" wrap="square" lIns="0" tIns="0" rIns="0" bIns="0" anchor="t" anchorCtr="0">
            <a:spAutoFit/>
          </a:bodyPr>
          <a:lstStyle/>
          <a:p>
            <a:pPr marL="0" marR="0" lvl="0" indent="0" algn="ctr" rtl="0">
              <a:lnSpc>
                <a:spcPct val="113969"/>
              </a:lnSpc>
              <a:spcBef>
                <a:spcPts val="0"/>
              </a:spcBef>
              <a:spcAft>
                <a:spcPts val="0"/>
              </a:spcAft>
              <a:buClr>
                <a:srgbClr val="000000"/>
              </a:buClr>
              <a:buSzPts val="3300"/>
              <a:buFont typeface="Arial"/>
              <a:buNone/>
            </a:pPr>
            <a:endParaRPr sz="1400" b="0" i="0" u="none" strike="noStrike" cap="none">
              <a:solidFill>
                <a:srgbClr val="000000"/>
              </a:solidFill>
              <a:latin typeface="Arial"/>
              <a:ea typeface="Arial"/>
              <a:cs typeface="Arial"/>
              <a:sym typeface="Arial"/>
            </a:endParaRPr>
          </a:p>
        </p:txBody>
      </p:sp>
      <p:pic>
        <p:nvPicPr>
          <p:cNvPr id="479" name="Google Shape;479;p42"/>
          <p:cNvPicPr preferRelativeResize="0"/>
          <p:nvPr/>
        </p:nvPicPr>
        <p:blipFill>
          <a:blip r:embed="rId4">
            <a:alphaModFix/>
          </a:blip>
          <a:stretch>
            <a:fillRect/>
          </a:stretch>
        </p:blipFill>
        <p:spPr>
          <a:xfrm>
            <a:off x="0" y="8678075"/>
            <a:ext cx="4161024" cy="1608924"/>
          </a:xfrm>
          <a:prstGeom prst="rect">
            <a:avLst/>
          </a:prstGeom>
          <a:noFill/>
          <a:ln>
            <a:noFill/>
          </a:ln>
        </p:spPr>
      </p:pic>
      <p:sp>
        <p:nvSpPr>
          <p:cNvPr id="480" name="Google Shape;480;p42"/>
          <p:cNvSpPr txBox="1"/>
          <p:nvPr/>
        </p:nvSpPr>
        <p:spPr>
          <a:xfrm>
            <a:off x="4983000" y="751300"/>
            <a:ext cx="8322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481" name="Google Shape;481;p42"/>
          <p:cNvSpPr txBox="1"/>
          <p:nvPr/>
        </p:nvSpPr>
        <p:spPr>
          <a:xfrm>
            <a:off x="1473700" y="2817375"/>
            <a:ext cx="8322000" cy="52302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None/>
            </a:pPr>
            <a:endParaRPr sz="3200" b="1">
              <a:solidFill>
                <a:srgbClr val="D4D5D7"/>
              </a:solidFill>
              <a:latin typeface="Calibri"/>
              <a:ea typeface="Calibri"/>
              <a:cs typeface="Calibri"/>
              <a:sym typeface="Calibri"/>
            </a:endParaRPr>
          </a:p>
        </p:txBody>
      </p:sp>
      <p:sp>
        <p:nvSpPr>
          <p:cNvPr id="482" name="Google Shape;482;p42"/>
          <p:cNvSpPr txBox="1"/>
          <p:nvPr/>
        </p:nvSpPr>
        <p:spPr>
          <a:xfrm>
            <a:off x="10012500" y="2687325"/>
            <a:ext cx="6819300" cy="50568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None/>
            </a:pPr>
            <a:endParaRPr sz="3200" b="1">
              <a:solidFill>
                <a:srgbClr val="D4D5D7"/>
              </a:solidFill>
              <a:latin typeface="Calibri"/>
              <a:ea typeface="Calibri"/>
              <a:cs typeface="Calibri"/>
              <a:sym typeface="Calibri"/>
            </a:endParaRPr>
          </a:p>
        </p:txBody>
      </p:sp>
      <p:sp>
        <p:nvSpPr>
          <p:cNvPr id="483" name="Google Shape;483;p42"/>
          <p:cNvSpPr txBox="1"/>
          <p:nvPr/>
        </p:nvSpPr>
        <p:spPr>
          <a:xfrm>
            <a:off x="1818900" y="3482013"/>
            <a:ext cx="14650200" cy="4710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US" sz="3500">
                <a:solidFill>
                  <a:srgbClr val="D4D5D7"/>
                </a:solidFill>
                <a:latin typeface="Calibri"/>
                <a:ea typeface="Calibri"/>
                <a:cs typeface="Calibri"/>
                <a:sym typeface="Calibri"/>
              </a:rPr>
              <a:t>THE BIGGEST CHALLENGE WE FACE IS “LEADING</a:t>
            </a:r>
            <a:endParaRPr sz="3500">
              <a:solidFill>
                <a:srgbClr val="D4D5D7"/>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3500">
                <a:solidFill>
                  <a:srgbClr val="D4D5D7"/>
                </a:solidFill>
                <a:latin typeface="Calibri"/>
                <a:ea typeface="Calibri"/>
                <a:cs typeface="Calibri"/>
                <a:sym typeface="Calibri"/>
              </a:rPr>
              <a:t>OUR OFFICERS”, EACH OFFICER IS UNIQUE IN THAT THEY HAVE</a:t>
            </a:r>
            <a:endParaRPr sz="3500">
              <a:solidFill>
                <a:srgbClr val="D4D5D7"/>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3500">
                <a:solidFill>
                  <a:srgbClr val="D4D5D7"/>
                </a:solidFill>
                <a:latin typeface="Calibri"/>
                <a:ea typeface="Calibri"/>
                <a:cs typeface="Calibri"/>
                <a:sym typeface="Calibri"/>
              </a:rPr>
              <a:t>THEIR OWN MOTIVATIONS, WANTS, NEEDS AND DESIRES OUT</a:t>
            </a:r>
            <a:endParaRPr sz="3500">
              <a:solidFill>
                <a:srgbClr val="D4D5D7"/>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3500">
                <a:solidFill>
                  <a:srgbClr val="D4D5D7"/>
                </a:solidFill>
                <a:latin typeface="Calibri"/>
                <a:ea typeface="Calibri"/>
                <a:cs typeface="Calibri"/>
                <a:sym typeface="Calibri"/>
              </a:rPr>
              <a:t>OF “THE JOB”. EACH OFFICER COMES FROM DIFFERENT</a:t>
            </a:r>
            <a:endParaRPr sz="3500">
              <a:solidFill>
                <a:srgbClr val="D4D5D7"/>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3500">
                <a:solidFill>
                  <a:srgbClr val="D4D5D7"/>
                </a:solidFill>
                <a:latin typeface="Calibri"/>
                <a:ea typeface="Calibri"/>
                <a:cs typeface="Calibri"/>
                <a:sym typeface="Calibri"/>
              </a:rPr>
              <a:t>SOCIO/ECONOMIC, ETHNIC AND RELIGIOUS BACKGROUNDS. IT</a:t>
            </a:r>
            <a:endParaRPr sz="3500">
              <a:solidFill>
                <a:srgbClr val="D4D5D7"/>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3500">
                <a:solidFill>
                  <a:srgbClr val="D4D5D7"/>
                </a:solidFill>
                <a:latin typeface="Calibri"/>
                <a:ea typeface="Calibri"/>
                <a:cs typeface="Calibri"/>
                <a:sym typeface="Calibri"/>
              </a:rPr>
              <a:t>IS OUR JOB TO FIND WHAT INSPIRES THEM TO NOT ONLY MEET</a:t>
            </a:r>
            <a:endParaRPr sz="3500">
              <a:solidFill>
                <a:srgbClr val="D4D5D7"/>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3500">
                <a:solidFill>
                  <a:srgbClr val="D4D5D7"/>
                </a:solidFill>
                <a:latin typeface="Calibri"/>
                <a:ea typeface="Calibri"/>
                <a:cs typeface="Calibri"/>
                <a:sym typeface="Calibri"/>
              </a:rPr>
              <a:t>DEPARTMENTAL GOALS AND OBJECTIVES BUT TO EXCEED</a:t>
            </a:r>
            <a:endParaRPr sz="3500">
              <a:solidFill>
                <a:srgbClr val="D4D5D7"/>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3500">
                <a:solidFill>
                  <a:srgbClr val="D4D5D7"/>
                </a:solidFill>
                <a:latin typeface="Calibri"/>
                <a:ea typeface="Calibri"/>
                <a:cs typeface="Calibri"/>
                <a:sym typeface="Calibri"/>
              </a:rPr>
              <a:t>THEM (TRANSFORMATIONAL LEADERSHIP)</a:t>
            </a:r>
            <a:endParaRPr sz="3500">
              <a:solidFill>
                <a:srgbClr val="D4D5D7"/>
              </a:solidFill>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
        <p:nvSpPr>
          <p:cNvPr id="484" name="Google Shape;484;p42"/>
          <p:cNvSpPr txBox="1"/>
          <p:nvPr/>
        </p:nvSpPr>
        <p:spPr>
          <a:xfrm>
            <a:off x="1818900" y="887325"/>
            <a:ext cx="14650200" cy="178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US" sz="4500" b="1" dirty="0">
                <a:solidFill>
                  <a:schemeClr val="bg1"/>
                </a:solidFill>
                <a:latin typeface="Calibri"/>
                <a:ea typeface="Calibri"/>
                <a:cs typeface="Calibri"/>
                <a:sym typeface="Calibri"/>
              </a:rPr>
              <a:t>LEADER’S RESPONSE TO PERSONNEL</a:t>
            </a:r>
            <a:endParaRPr sz="4500" b="1" dirty="0">
              <a:solidFill>
                <a:schemeClr val="bg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4500" b="1" dirty="0">
                <a:solidFill>
                  <a:schemeClr val="bg1"/>
                </a:solidFill>
                <a:latin typeface="Calibri"/>
                <a:ea typeface="Calibri"/>
                <a:cs typeface="Calibri"/>
                <a:sym typeface="Calibri"/>
              </a:rPr>
              <a:t>IN CRISIS</a:t>
            </a:r>
            <a:endParaRPr sz="4500" b="1" dirty="0">
              <a:solidFill>
                <a:schemeClr val="bg1"/>
              </a:solidFill>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pic>
        <p:nvPicPr>
          <p:cNvPr id="531" name="Google Shape;531;p47"/>
          <p:cNvPicPr preferRelativeResize="0"/>
          <p:nvPr/>
        </p:nvPicPr>
        <p:blipFill rotWithShape="1">
          <a:blip r:embed="rId3">
            <a:alphaModFix/>
          </a:blip>
          <a:srcRect t="7705" b="7705"/>
          <a:stretch/>
        </p:blipFill>
        <p:spPr>
          <a:xfrm>
            <a:off x="0" y="0"/>
            <a:ext cx="18287997" cy="10287001"/>
          </a:xfrm>
          <a:prstGeom prst="rect">
            <a:avLst/>
          </a:prstGeom>
          <a:noFill/>
          <a:ln>
            <a:noFill/>
          </a:ln>
        </p:spPr>
      </p:pic>
      <p:sp>
        <p:nvSpPr>
          <p:cNvPr id="532" name="Google Shape;532;p47"/>
          <p:cNvSpPr txBox="1"/>
          <p:nvPr/>
        </p:nvSpPr>
        <p:spPr>
          <a:xfrm>
            <a:off x="2539204" y="6647607"/>
            <a:ext cx="13209600" cy="215400"/>
          </a:xfrm>
          <a:prstGeom prst="rect">
            <a:avLst/>
          </a:prstGeom>
          <a:noFill/>
          <a:ln>
            <a:noFill/>
          </a:ln>
        </p:spPr>
        <p:txBody>
          <a:bodyPr spcFirstLastPara="1" wrap="square" lIns="0" tIns="0" rIns="0" bIns="0" anchor="t" anchorCtr="0">
            <a:spAutoFit/>
          </a:bodyPr>
          <a:lstStyle/>
          <a:p>
            <a:pPr marL="0" marR="0" lvl="0" indent="0" algn="ctr" rtl="0">
              <a:lnSpc>
                <a:spcPct val="150017"/>
              </a:lnSpc>
              <a:spcBef>
                <a:spcPts val="0"/>
              </a:spcBef>
              <a:spcAft>
                <a:spcPts val="0"/>
              </a:spcAft>
              <a:buClr>
                <a:srgbClr val="000000"/>
              </a:buClr>
              <a:buSzPts val="2799"/>
              <a:buFont typeface="Arial"/>
              <a:buNone/>
            </a:pPr>
            <a:endParaRPr sz="1400" b="0" i="0" u="none" strike="noStrike" cap="none">
              <a:solidFill>
                <a:srgbClr val="000000"/>
              </a:solidFill>
              <a:latin typeface="Arial"/>
              <a:ea typeface="Arial"/>
              <a:cs typeface="Arial"/>
              <a:sym typeface="Arial"/>
            </a:endParaRPr>
          </a:p>
        </p:txBody>
      </p:sp>
      <p:sp>
        <p:nvSpPr>
          <p:cNvPr id="533" name="Google Shape;533;p47"/>
          <p:cNvSpPr txBox="1"/>
          <p:nvPr/>
        </p:nvSpPr>
        <p:spPr>
          <a:xfrm>
            <a:off x="3373982" y="2326108"/>
            <a:ext cx="11540100" cy="215400"/>
          </a:xfrm>
          <a:prstGeom prst="rect">
            <a:avLst/>
          </a:prstGeom>
          <a:noFill/>
          <a:ln>
            <a:noFill/>
          </a:ln>
        </p:spPr>
        <p:txBody>
          <a:bodyPr spcFirstLastPara="1" wrap="square" lIns="0" tIns="0" rIns="0" bIns="0" anchor="t" anchorCtr="0">
            <a:spAutoFit/>
          </a:bodyPr>
          <a:lstStyle/>
          <a:p>
            <a:pPr marL="0" marR="0" lvl="0" indent="0" algn="ctr" rtl="0">
              <a:lnSpc>
                <a:spcPct val="131003"/>
              </a:lnSpc>
              <a:spcBef>
                <a:spcPts val="0"/>
              </a:spcBef>
              <a:spcAft>
                <a:spcPts val="0"/>
              </a:spcAft>
              <a:buClr>
                <a:srgbClr val="000000"/>
              </a:buClr>
              <a:buSzPts val="9428"/>
              <a:buFont typeface="Arial"/>
              <a:buNone/>
            </a:pPr>
            <a:endParaRPr sz="1400" b="0" i="0" u="none" strike="noStrike" cap="none">
              <a:solidFill>
                <a:srgbClr val="000000"/>
              </a:solidFill>
              <a:latin typeface="Arial"/>
              <a:ea typeface="Arial"/>
              <a:cs typeface="Arial"/>
              <a:sym typeface="Arial"/>
            </a:endParaRPr>
          </a:p>
        </p:txBody>
      </p:sp>
      <p:sp>
        <p:nvSpPr>
          <p:cNvPr id="534" name="Google Shape;534;p47"/>
          <p:cNvSpPr txBox="1"/>
          <p:nvPr/>
        </p:nvSpPr>
        <p:spPr>
          <a:xfrm>
            <a:off x="-1588263" y="1558574"/>
            <a:ext cx="18288000" cy="215400"/>
          </a:xfrm>
          <a:prstGeom prst="rect">
            <a:avLst/>
          </a:prstGeom>
          <a:noFill/>
          <a:ln>
            <a:noFill/>
          </a:ln>
        </p:spPr>
        <p:txBody>
          <a:bodyPr spcFirstLastPara="1" wrap="square" lIns="0" tIns="0" rIns="0" bIns="0" anchor="t" anchorCtr="0">
            <a:spAutoFit/>
          </a:bodyPr>
          <a:lstStyle/>
          <a:p>
            <a:pPr marL="0" marR="0" lvl="0" indent="0" algn="ctr" rtl="0">
              <a:lnSpc>
                <a:spcPct val="113969"/>
              </a:lnSpc>
              <a:spcBef>
                <a:spcPts val="0"/>
              </a:spcBef>
              <a:spcAft>
                <a:spcPts val="0"/>
              </a:spcAft>
              <a:buClr>
                <a:srgbClr val="000000"/>
              </a:buClr>
              <a:buSzPts val="3300"/>
              <a:buFont typeface="Arial"/>
              <a:buNone/>
            </a:pPr>
            <a:endParaRPr sz="1400" b="0" i="0" u="none" strike="noStrike" cap="none">
              <a:solidFill>
                <a:srgbClr val="000000"/>
              </a:solidFill>
              <a:latin typeface="Arial"/>
              <a:ea typeface="Arial"/>
              <a:cs typeface="Arial"/>
              <a:sym typeface="Arial"/>
            </a:endParaRPr>
          </a:p>
        </p:txBody>
      </p:sp>
      <p:pic>
        <p:nvPicPr>
          <p:cNvPr id="535" name="Google Shape;535;p47"/>
          <p:cNvPicPr preferRelativeResize="0"/>
          <p:nvPr/>
        </p:nvPicPr>
        <p:blipFill>
          <a:blip r:embed="rId4">
            <a:alphaModFix/>
          </a:blip>
          <a:stretch>
            <a:fillRect/>
          </a:stretch>
        </p:blipFill>
        <p:spPr>
          <a:xfrm>
            <a:off x="0" y="8594275"/>
            <a:ext cx="4377748" cy="1692725"/>
          </a:xfrm>
          <a:prstGeom prst="rect">
            <a:avLst/>
          </a:prstGeom>
          <a:noFill/>
          <a:ln>
            <a:noFill/>
          </a:ln>
        </p:spPr>
      </p:pic>
      <p:sp>
        <p:nvSpPr>
          <p:cNvPr id="536" name="Google Shape;536;p47"/>
          <p:cNvSpPr txBox="1"/>
          <p:nvPr/>
        </p:nvSpPr>
        <p:spPr>
          <a:xfrm>
            <a:off x="4983000" y="751300"/>
            <a:ext cx="8322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537" name="Google Shape;537;p47"/>
          <p:cNvSpPr txBox="1"/>
          <p:nvPr/>
        </p:nvSpPr>
        <p:spPr>
          <a:xfrm>
            <a:off x="1285900" y="2262375"/>
            <a:ext cx="15083700" cy="5861061"/>
          </a:xfrm>
          <a:prstGeom prst="rect">
            <a:avLst/>
          </a:prstGeom>
          <a:noFill/>
          <a:ln>
            <a:noFill/>
          </a:ln>
        </p:spPr>
        <p:txBody>
          <a:bodyPr spcFirstLastPara="1" wrap="square" lIns="91425" tIns="91425" rIns="91425" bIns="91425" anchor="t" anchorCtr="0">
            <a:spAutoFit/>
          </a:bodyPr>
          <a:lstStyle/>
          <a:p>
            <a:pPr marL="457200" lvl="0" indent="-406400" algn="l" rtl="0">
              <a:lnSpc>
                <a:spcPct val="90000"/>
              </a:lnSpc>
              <a:spcBef>
                <a:spcPts val="1000"/>
              </a:spcBef>
              <a:spcAft>
                <a:spcPts val="0"/>
              </a:spcAft>
              <a:buClr>
                <a:srgbClr val="D4D5D7"/>
              </a:buClr>
              <a:buSzPts val="2800"/>
              <a:buChar char="●"/>
            </a:pPr>
            <a:r>
              <a:rPr lang="en-US" sz="2800" b="1" dirty="0">
                <a:solidFill>
                  <a:srgbClr val="D4D5D7"/>
                </a:solidFill>
              </a:rPr>
              <a:t>“Today/tonight was really rough. How are you holding up?”</a:t>
            </a:r>
            <a:endParaRPr sz="2800" b="1" dirty="0">
              <a:solidFill>
                <a:srgbClr val="D4D5D7"/>
              </a:solidFill>
            </a:endParaRPr>
          </a:p>
          <a:p>
            <a:pPr marL="914400" lvl="0" indent="0" algn="l" rtl="0">
              <a:lnSpc>
                <a:spcPct val="90000"/>
              </a:lnSpc>
              <a:spcBef>
                <a:spcPts val="1000"/>
              </a:spcBef>
              <a:spcAft>
                <a:spcPts val="0"/>
              </a:spcAft>
              <a:buNone/>
            </a:pPr>
            <a:endParaRPr sz="2800" b="1" dirty="0">
              <a:solidFill>
                <a:srgbClr val="D4D5D7"/>
              </a:solidFill>
            </a:endParaRPr>
          </a:p>
          <a:p>
            <a:pPr marL="457200" lvl="0" indent="-406400" algn="l" rtl="0">
              <a:lnSpc>
                <a:spcPct val="90000"/>
              </a:lnSpc>
              <a:spcBef>
                <a:spcPts val="1000"/>
              </a:spcBef>
              <a:spcAft>
                <a:spcPts val="0"/>
              </a:spcAft>
              <a:buClr>
                <a:srgbClr val="D4D5D7"/>
              </a:buClr>
              <a:buSzPts val="2800"/>
              <a:buChar char="●"/>
            </a:pPr>
            <a:r>
              <a:rPr lang="en-US" sz="2800" b="1" dirty="0">
                <a:solidFill>
                  <a:srgbClr val="D4D5D7"/>
                </a:solidFill>
              </a:rPr>
              <a:t>“I’ve noticed you seem upset; do you want to talk about it?”</a:t>
            </a:r>
            <a:endParaRPr sz="2800" b="1" dirty="0">
              <a:solidFill>
                <a:srgbClr val="D4D5D7"/>
              </a:solidFill>
            </a:endParaRPr>
          </a:p>
          <a:p>
            <a:pPr marL="914400" lvl="0" indent="0" algn="l" rtl="0">
              <a:lnSpc>
                <a:spcPct val="90000"/>
              </a:lnSpc>
              <a:spcBef>
                <a:spcPts val="1000"/>
              </a:spcBef>
              <a:spcAft>
                <a:spcPts val="0"/>
              </a:spcAft>
              <a:buNone/>
            </a:pPr>
            <a:endParaRPr sz="2800" b="1" dirty="0">
              <a:solidFill>
                <a:srgbClr val="D4D5D7"/>
              </a:solidFill>
            </a:endParaRPr>
          </a:p>
          <a:p>
            <a:pPr marL="457200" lvl="0" indent="-406400" algn="l" rtl="0">
              <a:lnSpc>
                <a:spcPct val="90000"/>
              </a:lnSpc>
              <a:spcBef>
                <a:spcPts val="1000"/>
              </a:spcBef>
              <a:spcAft>
                <a:spcPts val="0"/>
              </a:spcAft>
              <a:buClr>
                <a:srgbClr val="D4D5D7"/>
              </a:buClr>
              <a:buSzPts val="2800"/>
              <a:buChar char="●"/>
            </a:pPr>
            <a:r>
              <a:rPr lang="en-US" sz="2800" b="1" dirty="0">
                <a:solidFill>
                  <a:srgbClr val="D4D5D7"/>
                </a:solidFill>
              </a:rPr>
              <a:t>“Do you need anything?”</a:t>
            </a:r>
            <a:endParaRPr sz="2800" b="1" dirty="0">
              <a:solidFill>
                <a:srgbClr val="D4D5D7"/>
              </a:solidFill>
            </a:endParaRPr>
          </a:p>
          <a:p>
            <a:pPr marL="914400" lvl="0" indent="0" algn="l" rtl="0">
              <a:lnSpc>
                <a:spcPct val="90000"/>
              </a:lnSpc>
              <a:spcBef>
                <a:spcPts val="1000"/>
              </a:spcBef>
              <a:spcAft>
                <a:spcPts val="0"/>
              </a:spcAft>
              <a:buNone/>
            </a:pPr>
            <a:endParaRPr sz="2800" b="1" dirty="0">
              <a:solidFill>
                <a:srgbClr val="D4D5D7"/>
              </a:solidFill>
            </a:endParaRPr>
          </a:p>
          <a:p>
            <a:pPr marL="457200" lvl="0" indent="-406400" algn="l" rtl="0">
              <a:lnSpc>
                <a:spcPct val="90000"/>
              </a:lnSpc>
              <a:spcBef>
                <a:spcPts val="1000"/>
              </a:spcBef>
              <a:spcAft>
                <a:spcPts val="0"/>
              </a:spcAft>
              <a:buClr>
                <a:srgbClr val="D4D5D7"/>
              </a:buClr>
              <a:buSzPts val="2800"/>
              <a:buChar char="●"/>
            </a:pPr>
            <a:r>
              <a:rPr lang="en-US" sz="2800" b="1" dirty="0">
                <a:solidFill>
                  <a:srgbClr val="D4D5D7"/>
                </a:solidFill>
              </a:rPr>
              <a:t>“How can I help?”</a:t>
            </a:r>
            <a:endParaRPr sz="2800" b="1" dirty="0">
              <a:solidFill>
                <a:srgbClr val="D4D5D7"/>
              </a:solidFill>
            </a:endParaRPr>
          </a:p>
          <a:p>
            <a:pPr marL="914400" lvl="0" indent="0" algn="l" rtl="0">
              <a:lnSpc>
                <a:spcPct val="90000"/>
              </a:lnSpc>
              <a:spcBef>
                <a:spcPts val="1000"/>
              </a:spcBef>
              <a:spcAft>
                <a:spcPts val="0"/>
              </a:spcAft>
              <a:buNone/>
            </a:pPr>
            <a:endParaRPr sz="2800" b="1" dirty="0">
              <a:solidFill>
                <a:srgbClr val="D4D5D7"/>
              </a:solidFill>
            </a:endParaRPr>
          </a:p>
          <a:p>
            <a:pPr marL="457200" lvl="0" indent="-406400" algn="l" rtl="0">
              <a:lnSpc>
                <a:spcPct val="90000"/>
              </a:lnSpc>
              <a:spcBef>
                <a:spcPts val="1000"/>
              </a:spcBef>
              <a:spcAft>
                <a:spcPts val="0"/>
              </a:spcAft>
              <a:buClr>
                <a:srgbClr val="D4D5D7"/>
              </a:buClr>
              <a:buSzPts val="2800"/>
              <a:buChar char="●"/>
            </a:pPr>
            <a:r>
              <a:rPr lang="en-US" sz="2800" b="1" dirty="0">
                <a:solidFill>
                  <a:srgbClr val="D4D5D7"/>
                </a:solidFill>
              </a:rPr>
              <a:t>Encourage officers to seek assistance</a:t>
            </a:r>
            <a:endParaRPr sz="2800" b="1" dirty="0">
              <a:solidFill>
                <a:srgbClr val="D4D5D7"/>
              </a:solidFill>
            </a:endParaRPr>
          </a:p>
          <a:p>
            <a:pPr marL="914400" lvl="0" indent="0" algn="l" rtl="0">
              <a:lnSpc>
                <a:spcPct val="90000"/>
              </a:lnSpc>
              <a:spcBef>
                <a:spcPts val="1000"/>
              </a:spcBef>
              <a:spcAft>
                <a:spcPts val="0"/>
              </a:spcAft>
              <a:buNone/>
            </a:pPr>
            <a:endParaRPr sz="2800" b="1" dirty="0">
              <a:solidFill>
                <a:srgbClr val="D4D5D7"/>
              </a:solidFill>
            </a:endParaRPr>
          </a:p>
          <a:p>
            <a:pPr marL="457200" lvl="0" indent="-406400" algn="l" rtl="0">
              <a:lnSpc>
                <a:spcPct val="90000"/>
              </a:lnSpc>
              <a:spcBef>
                <a:spcPts val="1000"/>
              </a:spcBef>
              <a:spcAft>
                <a:spcPts val="0"/>
              </a:spcAft>
              <a:buClr>
                <a:srgbClr val="D4D5D7"/>
              </a:buClr>
              <a:buSzPts val="2800"/>
              <a:buChar char="●"/>
            </a:pPr>
            <a:r>
              <a:rPr lang="en-US" sz="2800" b="1" dirty="0">
                <a:solidFill>
                  <a:srgbClr val="D4D5D7"/>
                </a:solidFill>
              </a:rPr>
              <a:t>Consider sharing when you sought help</a:t>
            </a:r>
            <a:endParaRPr sz="2800" b="1" dirty="0">
              <a:solidFill>
                <a:srgbClr val="D4D5D7"/>
              </a:solidFill>
            </a:endParaRPr>
          </a:p>
        </p:txBody>
      </p:sp>
      <p:sp>
        <p:nvSpPr>
          <p:cNvPr id="538" name="Google Shape;538;p47"/>
          <p:cNvSpPr txBox="1"/>
          <p:nvPr/>
        </p:nvSpPr>
        <p:spPr>
          <a:xfrm>
            <a:off x="10994950" y="4747425"/>
            <a:ext cx="6819300" cy="50568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None/>
            </a:pPr>
            <a:endParaRPr sz="3200" b="1">
              <a:solidFill>
                <a:srgbClr val="D4D5D7"/>
              </a:solidFill>
              <a:latin typeface="Calibri"/>
              <a:ea typeface="Calibri"/>
              <a:cs typeface="Calibri"/>
              <a:sym typeface="Calibri"/>
            </a:endParaRPr>
          </a:p>
        </p:txBody>
      </p:sp>
      <p:sp>
        <p:nvSpPr>
          <p:cNvPr id="539" name="Google Shape;539;p47"/>
          <p:cNvSpPr txBox="1"/>
          <p:nvPr/>
        </p:nvSpPr>
        <p:spPr>
          <a:xfrm>
            <a:off x="4572000" y="540500"/>
            <a:ext cx="8322000" cy="178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US" sz="4500" b="1" dirty="0">
                <a:solidFill>
                  <a:schemeClr val="bg1"/>
                </a:solidFill>
                <a:latin typeface="Calibri"/>
                <a:ea typeface="Calibri"/>
                <a:cs typeface="Calibri"/>
                <a:sym typeface="Calibri"/>
              </a:rPr>
              <a:t>RECOGNIZING SIGNS OF STRESS</a:t>
            </a:r>
            <a:endParaRPr sz="4500" b="1" dirty="0">
              <a:solidFill>
                <a:schemeClr val="bg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4500" b="1" dirty="0">
                <a:solidFill>
                  <a:schemeClr val="bg1"/>
                </a:solidFill>
                <a:latin typeface="Calibri"/>
                <a:ea typeface="Calibri"/>
                <a:cs typeface="Calibri"/>
                <a:sym typeface="Calibri"/>
              </a:rPr>
              <a:t>IN YOURSELF OR YOUR OFFICERS</a:t>
            </a:r>
            <a:endParaRPr sz="4500" b="1" dirty="0">
              <a:solidFill>
                <a:schemeClr val="bg1"/>
              </a:solidFill>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pic>
        <p:nvPicPr>
          <p:cNvPr id="489" name="Google Shape;489;p43"/>
          <p:cNvPicPr preferRelativeResize="0"/>
          <p:nvPr/>
        </p:nvPicPr>
        <p:blipFill rotWithShape="1">
          <a:blip r:embed="rId3">
            <a:alphaModFix/>
          </a:blip>
          <a:srcRect t="7784" b="7784"/>
          <a:stretch/>
        </p:blipFill>
        <p:spPr>
          <a:xfrm>
            <a:off x="0" y="0"/>
            <a:ext cx="18288000" cy="10286999"/>
          </a:xfrm>
          <a:prstGeom prst="rect">
            <a:avLst/>
          </a:prstGeom>
          <a:noFill/>
          <a:ln>
            <a:noFill/>
          </a:ln>
        </p:spPr>
      </p:pic>
      <p:sp>
        <p:nvSpPr>
          <p:cNvPr id="490" name="Google Shape;490;p43"/>
          <p:cNvSpPr txBox="1"/>
          <p:nvPr/>
        </p:nvSpPr>
        <p:spPr>
          <a:xfrm>
            <a:off x="1028700" y="7274719"/>
            <a:ext cx="6289500" cy="23220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21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100"/>
              <a:buFont typeface="Arial"/>
              <a:buNone/>
            </a:pPr>
            <a:endParaRPr sz="2100" b="0" i="0" u="none" strike="noStrike" cap="none">
              <a:solidFill>
                <a:srgbClr val="FFFFFF"/>
              </a:solidFill>
              <a:latin typeface="Raleway"/>
              <a:ea typeface="Raleway"/>
              <a:cs typeface="Raleway"/>
              <a:sym typeface="Raleway"/>
            </a:endParaRPr>
          </a:p>
          <a:p>
            <a:pPr marL="0" marR="0" lvl="0" indent="0" algn="l" rtl="0">
              <a:lnSpc>
                <a:spcPct val="115000"/>
              </a:lnSpc>
              <a:spcBef>
                <a:spcPts val="0"/>
              </a:spcBef>
              <a:spcAft>
                <a:spcPts val="0"/>
              </a:spcAft>
              <a:buClr>
                <a:srgbClr val="000000"/>
              </a:buClr>
              <a:buSzPts val="2100"/>
              <a:buFont typeface="Arial"/>
              <a:buNone/>
            </a:pPr>
            <a:endParaRPr sz="2100" b="0" i="0" u="none" strike="noStrike" cap="none">
              <a:solidFill>
                <a:srgbClr val="FFFFFF"/>
              </a:solidFill>
              <a:latin typeface="Raleway"/>
              <a:ea typeface="Raleway"/>
              <a:cs typeface="Raleway"/>
              <a:sym typeface="Raleway"/>
            </a:endParaRPr>
          </a:p>
          <a:p>
            <a:pPr marL="0" marR="0" lvl="0" indent="0" algn="l" rtl="0">
              <a:lnSpc>
                <a:spcPct val="115000"/>
              </a:lnSpc>
              <a:spcBef>
                <a:spcPts val="0"/>
              </a:spcBef>
              <a:spcAft>
                <a:spcPts val="0"/>
              </a:spcAft>
              <a:buClr>
                <a:srgbClr val="000000"/>
              </a:buClr>
              <a:buSzPts val="2100"/>
              <a:buFont typeface="Arial"/>
              <a:buNone/>
            </a:pPr>
            <a:endParaRPr sz="2100" b="0" i="0" u="none" strike="noStrike" cap="none">
              <a:solidFill>
                <a:srgbClr val="FFFFFF"/>
              </a:solidFill>
              <a:latin typeface="Raleway"/>
              <a:ea typeface="Raleway"/>
              <a:cs typeface="Raleway"/>
              <a:sym typeface="Raleway"/>
            </a:endParaRPr>
          </a:p>
          <a:p>
            <a:pPr marL="0" marR="0" lvl="0" indent="0" algn="l" rtl="0">
              <a:lnSpc>
                <a:spcPct val="115000"/>
              </a:lnSpc>
              <a:spcBef>
                <a:spcPts val="0"/>
              </a:spcBef>
              <a:spcAft>
                <a:spcPts val="0"/>
              </a:spcAft>
              <a:buClr>
                <a:srgbClr val="000000"/>
              </a:buClr>
              <a:buSzPts val="2100"/>
              <a:buFont typeface="Arial"/>
              <a:buNone/>
            </a:pPr>
            <a:endParaRPr sz="2100" b="0" i="0" u="none" strike="noStrike" cap="none">
              <a:solidFill>
                <a:srgbClr val="FFFFFF"/>
              </a:solidFill>
              <a:latin typeface="Raleway"/>
              <a:ea typeface="Raleway"/>
              <a:cs typeface="Raleway"/>
              <a:sym typeface="Raleway"/>
            </a:endParaRPr>
          </a:p>
          <a:p>
            <a:pPr marL="0" marR="0" lvl="0" indent="0" algn="l" rtl="0">
              <a:lnSpc>
                <a:spcPct val="115000"/>
              </a:lnSpc>
              <a:spcBef>
                <a:spcPts val="0"/>
              </a:spcBef>
              <a:spcAft>
                <a:spcPts val="0"/>
              </a:spcAft>
              <a:buClr>
                <a:srgbClr val="000000"/>
              </a:buClr>
              <a:buSzPts val="2100"/>
              <a:buFont typeface="Arial"/>
              <a:buNone/>
            </a:pPr>
            <a:endParaRPr sz="2100" b="0" i="0" u="none" strike="noStrike" cap="none">
              <a:solidFill>
                <a:srgbClr val="FFFFFF"/>
              </a:solidFill>
              <a:latin typeface="Raleway"/>
              <a:ea typeface="Raleway"/>
              <a:cs typeface="Raleway"/>
              <a:sym typeface="Raleway"/>
            </a:endParaRPr>
          </a:p>
          <a:p>
            <a:pPr marL="0" marR="0" lvl="0" indent="0" algn="l" rtl="0">
              <a:lnSpc>
                <a:spcPct val="115000"/>
              </a:lnSpc>
              <a:spcBef>
                <a:spcPts val="0"/>
              </a:spcBef>
              <a:spcAft>
                <a:spcPts val="0"/>
              </a:spcAft>
              <a:buClr>
                <a:srgbClr val="000000"/>
              </a:buClr>
              <a:buSzPts val="1200"/>
              <a:buFont typeface="Arial"/>
              <a:buNone/>
            </a:pPr>
            <a:endParaRPr sz="1400" b="0" i="0" u="none" strike="noStrike" cap="none">
              <a:solidFill>
                <a:srgbClr val="000000"/>
              </a:solidFill>
              <a:latin typeface="Arial"/>
              <a:ea typeface="Arial"/>
              <a:cs typeface="Arial"/>
              <a:sym typeface="Arial"/>
            </a:endParaRPr>
          </a:p>
        </p:txBody>
      </p:sp>
      <p:pic>
        <p:nvPicPr>
          <p:cNvPr id="491" name="Google Shape;491;p43"/>
          <p:cNvPicPr preferRelativeResize="0"/>
          <p:nvPr/>
        </p:nvPicPr>
        <p:blipFill rotWithShape="1">
          <a:blip r:embed="rId4">
            <a:alphaModFix/>
          </a:blip>
          <a:srcRect/>
          <a:stretch/>
        </p:blipFill>
        <p:spPr>
          <a:xfrm>
            <a:off x="19000" y="8249825"/>
            <a:ext cx="5370125" cy="2037175"/>
          </a:xfrm>
          <a:prstGeom prst="rect">
            <a:avLst/>
          </a:prstGeom>
          <a:noFill/>
          <a:ln>
            <a:noFill/>
          </a:ln>
        </p:spPr>
      </p:pic>
      <p:sp>
        <p:nvSpPr>
          <p:cNvPr id="492" name="Google Shape;492;p43"/>
          <p:cNvSpPr txBox="1"/>
          <p:nvPr/>
        </p:nvSpPr>
        <p:spPr>
          <a:xfrm>
            <a:off x="3368536" y="7961947"/>
            <a:ext cx="243300" cy="2154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2100"/>
              <a:buFont typeface="Arial"/>
              <a:buNone/>
            </a:pPr>
            <a:endParaRPr sz="1400" b="0" i="0" u="none" strike="noStrike" cap="none">
              <a:solidFill>
                <a:srgbClr val="000000"/>
              </a:solidFill>
              <a:latin typeface="Arial"/>
              <a:ea typeface="Arial"/>
              <a:cs typeface="Arial"/>
              <a:sym typeface="Arial"/>
            </a:endParaRPr>
          </a:p>
        </p:txBody>
      </p:sp>
      <p:sp>
        <p:nvSpPr>
          <p:cNvPr id="493" name="Google Shape;493;p43"/>
          <p:cNvSpPr txBox="1"/>
          <p:nvPr/>
        </p:nvSpPr>
        <p:spPr>
          <a:xfrm>
            <a:off x="1878250" y="2644000"/>
            <a:ext cx="14592600" cy="51102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1000"/>
              </a:spcBef>
              <a:spcAft>
                <a:spcPts val="0"/>
              </a:spcAft>
              <a:buClr>
                <a:schemeClr val="dk1"/>
              </a:buClr>
              <a:buSzPts val="1100"/>
              <a:buFont typeface="Arial"/>
              <a:buNone/>
            </a:pPr>
            <a:r>
              <a:rPr lang="en-US" sz="3600">
                <a:solidFill>
                  <a:srgbClr val="D4D5D7"/>
                </a:solidFill>
                <a:latin typeface="Calibri"/>
                <a:ea typeface="Calibri"/>
                <a:cs typeface="Calibri"/>
                <a:sym typeface="Calibri"/>
              </a:rPr>
              <a:t>Post Critical Incident Seminar (PCIS)</a:t>
            </a:r>
            <a:endParaRPr sz="3600">
              <a:solidFill>
                <a:srgbClr val="D4D5D7"/>
              </a:solidFill>
              <a:latin typeface="Calibri"/>
              <a:ea typeface="Calibri"/>
              <a:cs typeface="Calibri"/>
              <a:sym typeface="Calibri"/>
            </a:endParaRPr>
          </a:p>
          <a:p>
            <a:pPr marL="0" lvl="0" indent="0" algn="l" rtl="0">
              <a:lnSpc>
                <a:spcPct val="90000"/>
              </a:lnSpc>
              <a:spcBef>
                <a:spcPts val="1000"/>
              </a:spcBef>
              <a:spcAft>
                <a:spcPts val="0"/>
              </a:spcAft>
              <a:buClr>
                <a:schemeClr val="dk1"/>
              </a:buClr>
              <a:buSzPts val="1100"/>
              <a:buFont typeface="Arial"/>
              <a:buNone/>
            </a:pPr>
            <a:r>
              <a:rPr lang="en-US" sz="3200">
                <a:solidFill>
                  <a:srgbClr val="D4D5D7"/>
                </a:solidFill>
              </a:rPr>
              <a:t>•</a:t>
            </a:r>
            <a:r>
              <a:rPr lang="en-US" sz="3200">
                <a:solidFill>
                  <a:srgbClr val="D4D5D7"/>
                </a:solidFill>
                <a:latin typeface="Calibri"/>
                <a:ea typeface="Calibri"/>
                <a:cs typeface="Calibri"/>
                <a:sym typeface="Calibri"/>
              </a:rPr>
              <a:t>Originally created by the FBI for law enforcement officers, the PCIS is a 3-day workshop for ALL First Responders who have been significantly impacted by a critical incident or </a:t>
            </a:r>
            <a:r>
              <a:rPr lang="en-US" sz="3200" u="sng">
                <a:solidFill>
                  <a:srgbClr val="D4D5D7"/>
                </a:solidFill>
                <a:latin typeface="Calibri"/>
                <a:ea typeface="Calibri"/>
                <a:cs typeface="Calibri"/>
                <a:sym typeface="Calibri"/>
              </a:rPr>
              <a:t>several</a:t>
            </a:r>
            <a:r>
              <a:rPr lang="en-US" sz="3200">
                <a:solidFill>
                  <a:srgbClr val="D4D5D7"/>
                </a:solidFill>
                <a:latin typeface="Calibri"/>
                <a:ea typeface="Calibri"/>
                <a:cs typeface="Calibri"/>
                <a:sym typeface="Calibri"/>
              </a:rPr>
              <a:t> critical incidents.</a:t>
            </a:r>
            <a:endParaRPr sz="3200">
              <a:solidFill>
                <a:srgbClr val="D4D5D7"/>
              </a:solidFill>
              <a:latin typeface="Calibri"/>
              <a:ea typeface="Calibri"/>
              <a:cs typeface="Calibri"/>
              <a:sym typeface="Calibri"/>
            </a:endParaRPr>
          </a:p>
          <a:p>
            <a:pPr marL="0" lvl="0" indent="0" algn="l" rtl="0">
              <a:lnSpc>
                <a:spcPct val="90000"/>
              </a:lnSpc>
              <a:spcBef>
                <a:spcPts val="1000"/>
              </a:spcBef>
              <a:spcAft>
                <a:spcPts val="0"/>
              </a:spcAft>
              <a:buClr>
                <a:schemeClr val="dk1"/>
              </a:buClr>
              <a:buSzPts val="1100"/>
              <a:buFont typeface="Arial"/>
              <a:buNone/>
            </a:pPr>
            <a:r>
              <a:rPr lang="en-US" sz="3200">
                <a:solidFill>
                  <a:srgbClr val="D4D5D7"/>
                </a:solidFill>
              </a:rPr>
              <a:t>•</a:t>
            </a:r>
            <a:r>
              <a:rPr lang="en-US" sz="3200">
                <a:solidFill>
                  <a:srgbClr val="D4D5D7"/>
                </a:solidFill>
                <a:latin typeface="Calibri"/>
                <a:ea typeface="Calibri"/>
                <a:cs typeface="Calibri"/>
                <a:sym typeface="Calibri"/>
              </a:rPr>
              <a:t>There is </a:t>
            </a:r>
            <a:r>
              <a:rPr lang="en-US" sz="3200" u="sng">
                <a:solidFill>
                  <a:srgbClr val="D4D5D7"/>
                </a:solidFill>
                <a:latin typeface="Calibri"/>
                <a:ea typeface="Calibri"/>
                <a:cs typeface="Calibri"/>
                <a:sym typeface="Calibri"/>
              </a:rPr>
              <a:t>NO FEE </a:t>
            </a:r>
            <a:r>
              <a:rPr lang="en-US" sz="3200">
                <a:solidFill>
                  <a:srgbClr val="D4D5D7"/>
                </a:solidFill>
                <a:latin typeface="Calibri"/>
                <a:ea typeface="Calibri"/>
                <a:cs typeface="Calibri"/>
                <a:sym typeface="Calibri"/>
              </a:rPr>
              <a:t>for the PCIS.   </a:t>
            </a:r>
            <a:r>
              <a:rPr lang="en-US" sz="3200" i="1">
                <a:solidFill>
                  <a:srgbClr val="D4D5D7"/>
                </a:solidFill>
                <a:latin typeface="Calibri"/>
                <a:ea typeface="Calibri"/>
                <a:cs typeface="Calibri"/>
                <a:sym typeface="Calibri"/>
              </a:rPr>
              <a:t>Your travel expenses to/from the PCIS location will be your only costs.</a:t>
            </a:r>
            <a:endParaRPr sz="3200" i="1">
              <a:solidFill>
                <a:srgbClr val="D4D5D7"/>
              </a:solidFill>
              <a:latin typeface="Calibri"/>
              <a:ea typeface="Calibri"/>
              <a:cs typeface="Calibri"/>
              <a:sym typeface="Calibri"/>
            </a:endParaRPr>
          </a:p>
          <a:p>
            <a:pPr marL="0" lvl="0" indent="0" algn="l" rtl="0">
              <a:lnSpc>
                <a:spcPct val="80000"/>
              </a:lnSpc>
              <a:spcBef>
                <a:spcPts val="1000"/>
              </a:spcBef>
              <a:spcAft>
                <a:spcPts val="0"/>
              </a:spcAft>
              <a:buClr>
                <a:schemeClr val="dk1"/>
              </a:buClr>
              <a:buSzPts val="1100"/>
              <a:buFont typeface="Arial"/>
              <a:buNone/>
            </a:pPr>
            <a:r>
              <a:rPr lang="en-US" sz="3200">
                <a:solidFill>
                  <a:srgbClr val="D4D5D7"/>
                </a:solidFill>
              </a:rPr>
              <a:t>•</a:t>
            </a:r>
            <a:r>
              <a:rPr lang="en-US" sz="3200">
                <a:solidFill>
                  <a:srgbClr val="D4D5D7"/>
                </a:solidFill>
                <a:latin typeface="Calibri"/>
                <a:ea typeface="Calibri"/>
                <a:cs typeface="Calibri"/>
                <a:sym typeface="Calibri"/>
              </a:rPr>
              <a:t>Staffed by Mental Health Professionals with a heavy case load of 1</a:t>
            </a:r>
            <a:r>
              <a:rPr lang="en-US" sz="5300" baseline="30000">
                <a:solidFill>
                  <a:srgbClr val="D4D5D7"/>
                </a:solidFill>
                <a:latin typeface="Calibri"/>
                <a:ea typeface="Calibri"/>
                <a:cs typeface="Calibri"/>
                <a:sym typeface="Calibri"/>
              </a:rPr>
              <a:t>st</a:t>
            </a:r>
            <a:r>
              <a:rPr lang="en-US" sz="3200">
                <a:solidFill>
                  <a:srgbClr val="D4D5D7"/>
                </a:solidFill>
                <a:latin typeface="Calibri"/>
                <a:ea typeface="Calibri"/>
                <a:cs typeface="Calibri"/>
                <a:sym typeface="Calibri"/>
              </a:rPr>
              <a:t> Responders, Experienced Peer Support, and CISM trained Chaplains.</a:t>
            </a:r>
            <a:endParaRPr sz="3200">
              <a:solidFill>
                <a:srgbClr val="D4D5D7"/>
              </a:solidFill>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
        <p:nvSpPr>
          <p:cNvPr id="494" name="Google Shape;494;p43"/>
          <p:cNvSpPr txBox="1"/>
          <p:nvPr/>
        </p:nvSpPr>
        <p:spPr>
          <a:xfrm>
            <a:off x="8311487" y="870975"/>
            <a:ext cx="2355000" cy="1277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7100" b="1" dirty="0">
                <a:solidFill>
                  <a:srgbClr val="FFFF00"/>
                </a:solidFill>
                <a:latin typeface="Calibri"/>
                <a:ea typeface="Calibri"/>
                <a:cs typeface="Calibri"/>
                <a:sym typeface="Calibri"/>
              </a:rPr>
              <a:t>PCIS</a:t>
            </a:r>
            <a:endParaRPr sz="8100" b="1" dirty="0">
              <a:solidFill>
                <a:srgbClr val="FFFF00"/>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pic>
        <p:nvPicPr>
          <p:cNvPr id="499" name="Google Shape;499;p44"/>
          <p:cNvPicPr preferRelativeResize="0"/>
          <p:nvPr/>
        </p:nvPicPr>
        <p:blipFill rotWithShape="1">
          <a:blip r:embed="rId3">
            <a:alphaModFix/>
          </a:blip>
          <a:srcRect t="7825" b="7823"/>
          <a:stretch/>
        </p:blipFill>
        <p:spPr>
          <a:xfrm>
            <a:off x="0" y="0"/>
            <a:ext cx="18288000" cy="10287000"/>
          </a:xfrm>
          <a:prstGeom prst="rect">
            <a:avLst/>
          </a:prstGeom>
          <a:noFill/>
          <a:ln>
            <a:noFill/>
          </a:ln>
        </p:spPr>
      </p:pic>
      <p:sp>
        <p:nvSpPr>
          <p:cNvPr id="500" name="Google Shape;500;p44"/>
          <p:cNvSpPr txBox="1"/>
          <p:nvPr/>
        </p:nvSpPr>
        <p:spPr>
          <a:xfrm>
            <a:off x="0" y="3759637"/>
            <a:ext cx="18288000" cy="2796301"/>
          </a:xfrm>
          <a:prstGeom prst="rect">
            <a:avLst/>
          </a:prstGeom>
          <a:noFill/>
          <a:ln>
            <a:noFill/>
          </a:ln>
        </p:spPr>
        <p:txBody>
          <a:bodyPr spcFirstLastPara="1" wrap="square" lIns="0" tIns="0" rIns="0" bIns="0" anchor="t" anchorCtr="0">
            <a:spAutoFit/>
          </a:bodyPr>
          <a:lstStyle/>
          <a:p>
            <a:pPr marL="0" marR="0" lvl="0" indent="0" algn="ctr" rtl="0">
              <a:lnSpc>
                <a:spcPct val="114010"/>
              </a:lnSpc>
              <a:spcBef>
                <a:spcPts val="0"/>
              </a:spcBef>
              <a:spcAft>
                <a:spcPts val="0"/>
              </a:spcAft>
              <a:buClr>
                <a:srgbClr val="000000"/>
              </a:buClr>
              <a:buSzPts val="6124"/>
              <a:buFont typeface="Arial"/>
              <a:buNone/>
            </a:pPr>
            <a:r>
              <a:rPr lang="en-US" sz="6124" b="0" i="0" u="none" strike="noStrike" cap="none">
                <a:solidFill>
                  <a:srgbClr val="FFFFFF"/>
                </a:solidFill>
                <a:latin typeface="Raleway Black"/>
                <a:ea typeface="Raleway Black"/>
                <a:cs typeface="Raleway Black"/>
                <a:sym typeface="Raleway Black"/>
              </a:rPr>
              <a:t>WARRIOR'S REST FOUNDATION</a:t>
            </a:r>
            <a:endParaRPr sz="1400" b="0" i="0" u="none" strike="noStrike" cap="none">
              <a:solidFill>
                <a:srgbClr val="000000"/>
              </a:solidFill>
              <a:latin typeface="Arial"/>
              <a:ea typeface="Arial"/>
              <a:cs typeface="Arial"/>
              <a:sym typeface="Arial"/>
            </a:endParaRPr>
          </a:p>
          <a:p>
            <a:pPr marL="0" marR="0" lvl="0" indent="0" algn="ctr" rtl="0">
              <a:lnSpc>
                <a:spcPct val="200010"/>
              </a:lnSpc>
              <a:spcBef>
                <a:spcPts val="0"/>
              </a:spcBef>
              <a:spcAft>
                <a:spcPts val="0"/>
              </a:spcAft>
              <a:buClr>
                <a:srgbClr val="000000"/>
              </a:buClr>
              <a:buSzPts val="9428"/>
              <a:buFont typeface="Arial"/>
              <a:buNone/>
            </a:pPr>
            <a:r>
              <a:rPr lang="en-US" sz="9428" b="1" i="0" u="none" strike="noStrike" cap="none">
                <a:solidFill>
                  <a:srgbClr val="D4D5D7"/>
                </a:solidFill>
                <a:latin typeface="Antonio"/>
                <a:ea typeface="Antonio"/>
                <a:cs typeface="Antonio"/>
                <a:sym typeface="Antonio"/>
              </a:rPr>
              <a:t>RESTORING THE WARRIOR WITHIN</a:t>
            </a:r>
            <a:endParaRPr sz="1400" b="0" i="0" u="none" strike="noStrike" cap="none">
              <a:solidFill>
                <a:srgbClr val="000000"/>
              </a:solidFill>
              <a:latin typeface="Arial"/>
              <a:ea typeface="Arial"/>
              <a:cs typeface="Arial"/>
              <a:sym typeface="Arial"/>
            </a:endParaRPr>
          </a:p>
        </p:txBody>
      </p:sp>
      <p:cxnSp>
        <p:nvCxnSpPr>
          <p:cNvPr id="501" name="Google Shape;501;p44"/>
          <p:cNvCxnSpPr/>
          <p:nvPr/>
        </p:nvCxnSpPr>
        <p:spPr>
          <a:xfrm>
            <a:off x="3704509" y="4867153"/>
            <a:ext cx="10946862" cy="0"/>
          </a:xfrm>
          <a:prstGeom prst="straightConnector1">
            <a:avLst/>
          </a:prstGeom>
          <a:noFill/>
          <a:ln w="28575" cap="flat" cmpd="sng">
            <a:solidFill>
              <a:srgbClr val="000000"/>
            </a:solidFill>
            <a:prstDash val="solid"/>
            <a:round/>
            <a:headEnd type="none" w="sm" len="sm"/>
            <a:tailEnd type="none" w="sm" len="sm"/>
          </a:ln>
        </p:spPr>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pic>
        <p:nvPicPr>
          <p:cNvPr id="506" name="Google Shape;506;p45"/>
          <p:cNvPicPr preferRelativeResize="0"/>
          <p:nvPr/>
        </p:nvPicPr>
        <p:blipFill rotWithShape="1">
          <a:blip r:embed="rId3">
            <a:alphaModFix/>
          </a:blip>
          <a:srcRect t="7705" b="7705"/>
          <a:stretch/>
        </p:blipFill>
        <p:spPr>
          <a:xfrm>
            <a:off x="0" y="0"/>
            <a:ext cx="18287997" cy="10287001"/>
          </a:xfrm>
          <a:prstGeom prst="rect">
            <a:avLst/>
          </a:prstGeom>
          <a:noFill/>
          <a:ln>
            <a:noFill/>
          </a:ln>
        </p:spPr>
      </p:pic>
      <p:sp>
        <p:nvSpPr>
          <p:cNvPr id="507" name="Google Shape;507;p45"/>
          <p:cNvSpPr txBox="1"/>
          <p:nvPr/>
        </p:nvSpPr>
        <p:spPr>
          <a:xfrm>
            <a:off x="2539204" y="6647607"/>
            <a:ext cx="13209600" cy="215400"/>
          </a:xfrm>
          <a:prstGeom prst="rect">
            <a:avLst/>
          </a:prstGeom>
          <a:noFill/>
          <a:ln>
            <a:noFill/>
          </a:ln>
        </p:spPr>
        <p:txBody>
          <a:bodyPr spcFirstLastPara="1" wrap="square" lIns="0" tIns="0" rIns="0" bIns="0" anchor="t" anchorCtr="0">
            <a:spAutoFit/>
          </a:bodyPr>
          <a:lstStyle/>
          <a:p>
            <a:pPr marL="0" marR="0" lvl="0" indent="0" algn="ctr" rtl="0">
              <a:lnSpc>
                <a:spcPct val="150017"/>
              </a:lnSpc>
              <a:spcBef>
                <a:spcPts val="0"/>
              </a:spcBef>
              <a:spcAft>
                <a:spcPts val="0"/>
              </a:spcAft>
              <a:buClr>
                <a:srgbClr val="000000"/>
              </a:buClr>
              <a:buSzPts val="2799"/>
              <a:buFont typeface="Arial"/>
              <a:buNone/>
            </a:pPr>
            <a:endParaRPr sz="1400" b="0" i="0" u="none" strike="noStrike" cap="none">
              <a:solidFill>
                <a:srgbClr val="000000"/>
              </a:solidFill>
              <a:latin typeface="Arial"/>
              <a:ea typeface="Arial"/>
              <a:cs typeface="Arial"/>
              <a:sym typeface="Arial"/>
            </a:endParaRPr>
          </a:p>
        </p:txBody>
      </p:sp>
      <p:sp>
        <p:nvSpPr>
          <p:cNvPr id="508" name="Google Shape;508;p45"/>
          <p:cNvSpPr txBox="1"/>
          <p:nvPr/>
        </p:nvSpPr>
        <p:spPr>
          <a:xfrm>
            <a:off x="3373982" y="2326108"/>
            <a:ext cx="11540100" cy="215400"/>
          </a:xfrm>
          <a:prstGeom prst="rect">
            <a:avLst/>
          </a:prstGeom>
          <a:noFill/>
          <a:ln>
            <a:noFill/>
          </a:ln>
        </p:spPr>
        <p:txBody>
          <a:bodyPr spcFirstLastPara="1" wrap="square" lIns="0" tIns="0" rIns="0" bIns="0" anchor="t" anchorCtr="0">
            <a:spAutoFit/>
          </a:bodyPr>
          <a:lstStyle/>
          <a:p>
            <a:pPr marL="0" marR="0" lvl="0" indent="0" algn="ctr" rtl="0">
              <a:lnSpc>
                <a:spcPct val="131003"/>
              </a:lnSpc>
              <a:spcBef>
                <a:spcPts val="0"/>
              </a:spcBef>
              <a:spcAft>
                <a:spcPts val="0"/>
              </a:spcAft>
              <a:buClr>
                <a:srgbClr val="000000"/>
              </a:buClr>
              <a:buSzPts val="9428"/>
              <a:buFont typeface="Arial"/>
              <a:buNone/>
            </a:pPr>
            <a:endParaRPr sz="1400" b="0" i="0" u="none" strike="noStrike" cap="none">
              <a:solidFill>
                <a:srgbClr val="000000"/>
              </a:solidFill>
              <a:latin typeface="Arial"/>
              <a:ea typeface="Arial"/>
              <a:cs typeface="Arial"/>
              <a:sym typeface="Arial"/>
            </a:endParaRPr>
          </a:p>
        </p:txBody>
      </p:sp>
      <p:sp>
        <p:nvSpPr>
          <p:cNvPr id="509" name="Google Shape;509;p45"/>
          <p:cNvSpPr txBox="1"/>
          <p:nvPr/>
        </p:nvSpPr>
        <p:spPr>
          <a:xfrm>
            <a:off x="-1588263" y="1558574"/>
            <a:ext cx="18288000" cy="215400"/>
          </a:xfrm>
          <a:prstGeom prst="rect">
            <a:avLst/>
          </a:prstGeom>
          <a:noFill/>
          <a:ln>
            <a:noFill/>
          </a:ln>
        </p:spPr>
        <p:txBody>
          <a:bodyPr spcFirstLastPara="1" wrap="square" lIns="0" tIns="0" rIns="0" bIns="0" anchor="t" anchorCtr="0">
            <a:spAutoFit/>
          </a:bodyPr>
          <a:lstStyle/>
          <a:p>
            <a:pPr marL="0" marR="0" lvl="0" indent="0" algn="ctr" rtl="0">
              <a:lnSpc>
                <a:spcPct val="113969"/>
              </a:lnSpc>
              <a:spcBef>
                <a:spcPts val="0"/>
              </a:spcBef>
              <a:spcAft>
                <a:spcPts val="0"/>
              </a:spcAft>
              <a:buClr>
                <a:srgbClr val="000000"/>
              </a:buClr>
              <a:buSzPts val="3300"/>
              <a:buFont typeface="Arial"/>
              <a:buNone/>
            </a:pPr>
            <a:endParaRPr sz="1400" b="0" i="0" u="none" strike="noStrike" cap="none">
              <a:solidFill>
                <a:srgbClr val="000000"/>
              </a:solidFill>
              <a:latin typeface="Arial"/>
              <a:ea typeface="Arial"/>
              <a:cs typeface="Arial"/>
              <a:sym typeface="Arial"/>
            </a:endParaRPr>
          </a:p>
        </p:txBody>
      </p:sp>
      <p:pic>
        <p:nvPicPr>
          <p:cNvPr id="510" name="Google Shape;510;p45"/>
          <p:cNvPicPr preferRelativeResize="0"/>
          <p:nvPr/>
        </p:nvPicPr>
        <p:blipFill>
          <a:blip r:embed="rId4">
            <a:alphaModFix/>
          </a:blip>
          <a:stretch>
            <a:fillRect/>
          </a:stretch>
        </p:blipFill>
        <p:spPr>
          <a:xfrm>
            <a:off x="0" y="8192025"/>
            <a:ext cx="5418025" cy="2094976"/>
          </a:xfrm>
          <a:prstGeom prst="rect">
            <a:avLst/>
          </a:prstGeom>
          <a:noFill/>
          <a:ln>
            <a:noFill/>
          </a:ln>
        </p:spPr>
      </p:pic>
      <p:sp>
        <p:nvSpPr>
          <p:cNvPr id="511" name="Google Shape;511;p45"/>
          <p:cNvSpPr txBox="1"/>
          <p:nvPr/>
        </p:nvSpPr>
        <p:spPr>
          <a:xfrm>
            <a:off x="4983000" y="751300"/>
            <a:ext cx="8322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512" name="Google Shape;512;p45"/>
          <p:cNvSpPr txBox="1"/>
          <p:nvPr/>
        </p:nvSpPr>
        <p:spPr>
          <a:xfrm>
            <a:off x="1473700" y="2817375"/>
            <a:ext cx="8322000" cy="52302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None/>
            </a:pPr>
            <a:endParaRPr sz="3200" b="1">
              <a:solidFill>
                <a:srgbClr val="D4D5D7"/>
              </a:solidFill>
              <a:latin typeface="Calibri"/>
              <a:ea typeface="Calibri"/>
              <a:cs typeface="Calibri"/>
              <a:sym typeface="Calibri"/>
            </a:endParaRPr>
          </a:p>
        </p:txBody>
      </p:sp>
      <p:sp>
        <p:nvSpPr>
          <p:cNvPr id="513" name="Google Shape;513;p45"/>
          <p:cNvSpPr txBox="1"/>
          <p:nvPr/>
        </p:nvSpPr>
        <p:spPr>
          <a:xfrm>
            <a:off x="10012500" y="2687325"/>
            <a:ext cx="6819300" cy="50568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None/>
            </a:pPr>
            <a:endParaRPr sz="3200" b="1">
              <a:solidFill>
                <a:srgbClr val="D4D5D7"/>
              </a:solidFill>
              <a:latin typeface="Calibri"/>
              <a:ea typeface="Calibri"/>
              <a:cs typeface="Calibri"/>
              <a:sym typeface="Calibri"/>
            </a:endParaRPr>
          </a:p>
        </p:txBody>
      </p:sp>
      <p:sp>
        <p:nvSpPr>
          <p:cNvPr id="514" name="Google Shape;514;p45"/>
          <p:cNvSpPr txBox="1"/>
          <p:nvPr/>
        </p:nvSpPr>
        <p:spPr>
          <a:xfrm>
            <a:off x="1820450" y="881325"/>
            <a:ext cx="13032000" cy="10056056"/>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Clr>
                <a:schemeClr val="dk1"/>
              </a:buClr>
              <a:buSzPts val="1100"/>
              <a:buFont typeface="Arial"/>
              <a:buNone/>
            </a:pPr>
            <a:r>
              <a:rPr lang="en-US" sz="200" dirty="0">
                <a:solidFill>
                  <a:schemeClr val="dk1"/>
                </a:solidFill>
              </a:rPr>
              <a:t>•</a:t>
            </a:r>
            <a:endParaRPr sz="200" dirty="0">
              <a:solidFill>
                <a:schemeClr val="dk1"/>
              </a:solidFill>
            </a:endParaRPr>
          </a:p>
          <a:p>
            <a:pPr marL="0" lvl="0" indent="0" algn="l" rtl="0">
              <a:lnSpc>
                <a:spcPct val="90000"/>
              </a:lnSpc>
              <a:spcBef>
                <a:spcPts val="1000"/>
              </a:spcBef>
              <a:spcAft>
                <a:spcPts val="0"/>
              </a:spcAft>
              <a:buClr>
                <a:schemeClr val="dk1"/>
              </a:buClr>
              <a:buSzPts val="1100"/>
              <a:buFont typeface="Arial"/>
              <a:buNone/>
            </a:pPr>
            <a:r>
              <a:rPr lang="en-US" sz="2800" b="1" dirty="0">
                <a:solidFill>
                  <a:srgbClr val="D4D5D7"/>
                </a:solidFill>
                <a:latin typeface="Calibri"/>
                <a:ea typeface="Calibri"/>
                <a:cs typeface="Calibri"/>
                <a:sym typeface="Calibri"/>
              </a:rPr>
              <a:t>BRETT KEY   CEO</a:t>
            </a:r>
            <a:endParaRPr sz="2800" b="1" dirty="0">
              <a:solidFill>
                <a:srgbClr val="D4D5D7"/>
              </a:solidFill>
              <a:latin typeface="Calibri"/>
              <a:ea typeface="Calibri"/>
              <a:cs typeface="Calibri"/>
              <a:sym typeface="Calibri"/>
            </a:endParaRPr>
          </a:p>
          <a:p>
            <a:pPr marL="0" lvl="0" indent="0" algn="l" rtl="0">
              <a:lnSpc>
                <a:spcPct val="90000"/>
              </a:lnSpc>
              <a:spcBef>
                <a:spcPts val="1000"/>
              </a:spcBef>
              <a:spcAft>
                <a:spcPts val="0"/>
              </a:spcAft>
              <a:buClr>
                <a:schemeClr val="dk1"/>
              </a:buClr>
              <a:buSzPts val="1100"/>
              <a:buFont typeface="Arial"/>
              <a:buNone/>
            </a:pPr>
            <a:r>
              <a:rPr lang="en-US" sz="2800" dirty="0">
                <a:solidFill>
                  <a:srgbClr val="D4D5D7"/>
                </a:solidFill>
                <a:latin typeface="Calibri"/>
                <a:ea typeface="Calibri"/>
                <a:cs typeface="Calibri"/>
                <a:sym typeface="Calibri"/>
              </a:rPr>
              <a:t>CELL (405) 509-4036 </a:t>
            </a:r>
            <a:endParaRPr sz="2800" dirty="0">
              <a:solidFill>
                <a:srgbClr val="D4D5D7"/>
              </a:solidFill>
              <a:latin typeface="Calibri"/>
              <a:ea typeface="Calibri"/>
              <a:cs typeface="Calibri"/>
              <a:sym typeface="Calibri"/>
            </a:endParaRPr>
          </a:p>
          <a:p>
            <a:pPr marL="0" lvl="0" indent="0" algn="l" rtl="0">
              <a:lnSpc>
                <a:spcPct val="90000"/>
              </a:lnSpc>
              <a:spcBef>
                <a:spcPts val="1000"/>
              </a:spcBef>
              <a:spcAft>
                <a:spcPts val="0"/>
              </a:spcAft>
              <a:buNone/>
            </a:pPr>
            <a:r>
              <a:rPr lang="en-US" sz="2800" b="1" dirty="0">
                <a:solidFill>
                  <a:srgbClr val="D4D5D7"/>
                </a:solidFill>
                <a:latin typeface="Calibri"/>
                <a:ea typeface="Calibri"/>
                <a:cs typeface="Calibri"/>
                <a:sym typeface="Calibri"/>
              </a:rPr>
              <a:t>Brett@warriorsrestfoundation.org </a:t>
            </a:r>
            <a:endParaRPr sz="2800" b="1" dirty="0">
              <a:solidFill>
                <a:srgbClr val="D4D5D7"/>
              </a:solidFill>
              <a:latin typeface="Calibri"/>
              <a:ea typeface="Calibri"/>
              <a:cs typeface="Calibri"/>
              <a:sym typeface="Calibri"/>
            </a:endParaRPr>
          </a:p>
          <a:p>
            <a:pPr marL="0" lvl="0" indent="0" algn="l" rtl="0">
              <a:lnSpc>
                <a:spcPct val="90000"/>
              </a:lnSpc>
              <a:spcBef>
                <a:spcPts val="1000"/>
              </a:spcBef>
              <a:spcAft>
                <a:spcPts val="0"/>
              </a:spcAft>
              <a:buClr>
                <a:schemeClr val="dk1"/>
              </a:buClr>
              <a:buSzPts val="1100"/>
              <a:buFont typeface="Arial"/>
              <a:buNone/>
            </a:pPr>
            <a:endParaRPr sz="2800" b="1" dirty="0">
              <a:solidFill>
                <a:srgbClr val="D4D5D7"/>
              </a:solidFill>
              <a:latin typeface="Calibri"/>
              <a:ea typeface="Calibri"/>
              <a:cs typeface="Calibri"/>
              <a:sym typeface="Calibri"/>
            </a:endParaRPr>
          </a:p>
          <a:p>
            <a:pPr marL="0" lvl="0" indent="0" algn="l" rtl="0">
              <a:lnSpc>
                <a:spcPct val="90000"/>
              </a:lnSpc>
              <a:spcBef>
                <a:spcPts val="1000"/>
              </a:spcBef>
              <a:spcAft>
                <a:spcPts val="0"/>
              </a:spcAft>
              <a:buClr>
                <a:schemeClr val="dk1"/>
              </a:buClr>
              <a:buSzPts val="1100"/>
              <a:buFont typeface="Arial"/>
              <a:buNone/>
            </a:pPr>
            <a:r>
              <a:rPr lang="en-US" sz="2800" b="1" dirty="0">
                <a:solidFill>
                  <a:srgbClr val="D4D5D7"/>
                </a:solidFill>
                <a:latin typeface="Calibri"/>
                <a:ea typeface="Calibri"/>
                <a:cs typeface="Calibri"/>
                <a:sym typeface="Calibri"/>
              </a:rPr>
              <a:t>GARY BERRYHILL  Director of Operations Oklahoma Peer Network </a:t>
            </a:r>
            <a:endParaRPr sz="2800" b="1" dirty="0">
              <a:solidFill>
                <a:srgbClr val="D4D5D7"/>
              </a:solidFill>
              <a:latin typeface="Calibri"/>
              <a:ea typeface="Calibri"/>
              <a:cs typeface="Calibri"/>
              <a:sym typeface="Calibri"/>
            </a:endParaRPr>
          </a:p>
          <a:p>
            <a:pPr marL="0" lvl="0" indent="0" algn="l" rtl="0">
              <a:lnSpc>
                <a:spcPct val="90000"/>
              </a:lnSpc>
              <a:spcBef>
                <a:spcPts val="1000"/>
              </a:spcBef>
              <a:spcAft>
                <a:spcPts val="0"/>
              </a:spcAft>
              <a:buClr>
                <a:schemeClr val="dk1"/>
              </a:buClr>
              <a:buSzPts val="1100"/>
              <a:buFont typeface="Arial"/>
              <a:buNone/>
            </a:pPr>
            <a:r>
              <a:rPr lang="en-US" sz="2800" dirty="0">
                <a:solidFill>
                  <a:srgbClr val="D4D5D7"/>
                </a:solidFill>
                <a:latin typeface="Calibri"/>
                <a:ea typeface="Calibri"/>
                <a:cs typeface="Calibri"/>
                <a:sym typeface="Calibri"/>
              </a:rPr>
              <a:t>CELL  (405) 514-5334</a:t>
            </a:r>
            <a:endParaRPr sz="2800" dirty="0">
              <a:solidFill>
                <a:srgbClr val="D4D5D7"/>
              </a:solidFill>
              <a:latin typeface="Calibri"/>
              <a:ea typeface="Calibri"/>
              <a:cs typeface="Calibri"/>
              <a:sym typeface="Calibri"/>
            </a:endParaRPr>
          </a:p>
          <a:p>
            <a:pPr marL="0" lvl="0" indent="0" algn="l" rtl="0">
              <a:lnSpc>
                <a:spcPct val="90000"/>
              </a:lnSpc>
              <a:spcBef>
                <a:spcPts val="1000"/>
              </a:spcBef>
              <a:spcAft>
                <a:spcPts val="0"/>
              </a:spcAft>
              <a:buNone/>
            </a:pPr>
            <a:r>
              <a:rPr lang="en-US" sz="2800" b="1" u="sng" dirty="0">
                <a:solidFill>
                  <a:srgbClr val="D4D5D7"/>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Gary@warriorsrestfoundation.org</a:t>
            </a:r>
            <a:endParaRPr sz="2800" b="1" dirty="0">
              <a:solidFill>
                <a:srgbClr val="D4D5D7"/>
              </a:solidFill>
              <a:latin typeface="Calibri"/>
              <a:ea typeface="Calibri"/>
              <a:cs typeface="Calibri"/>
              <a:sym typeface="Calibri"/>
            </a:endParaRPr>
          </a:p>
          <a:p>
            <a:pPr marL="0" lvl="0" indent="0" algn="l" rtl="0">
              <a:lnSpc>
                <a:spcPct val="90000"/>
              </a:lnSpc>
              <a:spcBef>
                <a:spcPts val="1000"/>
              </a:spcBef>
              <a:spcAft>
                <a:spcPts val="0"/>
              </a:spcAft>
              <a:buClr>
                <a:schemeClr val="dk1"/>
              </a:buClr>
              <a:buSzPts val="1100"/>
              <a:buFont typeface="Arial"/>
              <a:buNone/>
            </a:pPr>
            <a:endParaRPr sz="2800" b="1" dirty="0">
              <a:solidFill>
                <a:srgbClr val="D4D5D7"/>
              </a:solidFill>
              <a:latin typeface="Calibri"/>
              <a:ea typeface="Calibri"/>
              <a:cs typeface="Calibri"/>
              <a:sym typeface="Calibri"/>
            </a:endParaRPr>
          </a:p>
          <a:p>
            <a:pPr marL="0" lvl="0" indent="0" algn="l" rtl="0">
              <a:lnSpc>
                <a:spcPct val="90000"/>
              </a:lnSpc>
              <a:spcBef>
                <a:spcPts val="1000"/>
              </a:spcBef>
              <a:spcAft>
                <a:spcPts val="0"/>
              </a:spcAft>
              <a:buClr>
                <a:schemeClr val="dk1"/>
              </a:buClr>
              <a:buSzPts val="1100"/>
              <a:buFont typeface="Arial"/>
              <a:buNone/>
            </a:pPr>
            <a:r>
              <a:rPr lang="en-US" sz="2800" b="1" dirty="0">
                <a:solidFill>
                  <a:srgbClr val="D4D5D7"/>
                </a:solidFill>
                <a:latin typeface="Calibri"/>
                <a:ea typeface="Calibri"/>
                <a:cs typeface="Calibri"/>
                <a:sym typeface="Calibri"/>
              </a:rPr>
              <a:t>Dr. KATHY THOMAS   Clinical Director </a:t>
            </a:r>
            <a:endParaRPr sz="2800" b="1" dirty="0">
              <a:solidFill>
                <a:srgbClr val="D4D5D7"/>
              </a:solidFill>
              <a:latin typeface="Calibri"/>
              <a:ea typeface="Calibri"/>
              <a:cs typeface="Calibri"/>
              <a:sym typeface="Calibri"/>
            </a:endParaRPr>
          </a:p>
          <a:p>
            <a:pPr marL="0" lvl="0" indent="0" algn="l" rtl="0">
              <a:lnSpc>
                <a:spcPct val="90000"/>
              </a:lnSpc>
              <a:spcBef>
                <a:spcPts val="1000"/>
              </a:spcBef>
              <a:spcAft>
                <a:spcPts val="0"/>
              </a:spcAft>
              <a:buClr>
                <a:schemeClr val="dk1"/>
              </a:buClr>
              <a:buSzPts val="1100"/>
              <a:buFont typeface="Arial"/>
              <a:buNone/>
            </a:pPr>
            <a:r>
              <a:rPr lang="en-US" sz="2800" dirty="0">
                <a:solidFill>
                  <a:srgbClr val="D4D5D7"/>
                </a:solidFill>
                <a:latin typeface="Calibri"/>
                <a:ea typeface="Calibri"/>
                <a:cs typeface="Calibri"/>
                <a:sym typeface="Calibri"/>
              </a:rPr>
              <a:t>CELL  (405) 612-2335 </a:t>
            </a:r>
            <a:endParaRPr sz="2800" dirty="0">
              <a:solidFill>
                <a:srgbClr val="D4D5D7"/>
              </a:solidFill>
              <a:latin typeface="Calibri"/>
              <a:ea typeface="Calibri"/>
              <a:cs typeface="Calibri"/>
              <a:sym typeface="Calibri"/>
            </a:endParaRPr>
          </a:p>
          <a:p>
            <a:pPr marL="0" lvl="0" indent="0" algn="l" rtl="0">
              <a:spcBef>
                <a:spcPts val="0"/>
              </a:spcBef>
              <a:spcAft>
                <a:spcPts val="0"/>
              </a:spcAft>
              <a:buNone/>
            </a:pPr>
            <a:r>
              <a:rPr lang="en-US" sz="2800" b="1" dirty="0">
                <a:solidFill>
                  <a:schemeClr val="tx2"/>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Kathy@warriorsrestfoundation.org</a:t>
            </a:r>
            <a:endParaRPr lang="en-US" sz="2800" b="1" dirty="0">
              <a:solidFill>
                <a:schemeClr val="tx2"/>
              </a:solidFill>
              <a:latin typeface="Calibri"/>
              <a:ea typeface="Calibri"/>
              <a:cs typeface="Calibri"/>
              <a:sym typeface="Calibri"/>
            </a:endParaRPr>
          </a:p>
          <a:p>
            <a:pPr marL="0" lvl="0" indent="0" algn="l" rtl="0">
              <a:spcBef>
                <a:spcPts val="0"/>
              </a:spcBef>
              <a:spcAft>
                <a:spcPts val="0"/>
              </a:spcAft>
              <a:buNone/>
            </a:pPr>
            <a:endParaRPr lang="en-US" sz="2800" b="1" dirty="0">
              <a:solidFill>
                <a:schemeClr val="bg1"/>
              </a:solidFill>
              <a:latin typeface="Calibri"/>
              <a:ea typeface="Calibri"/>
              <a:cs typeface="Calibri"/>
              <a:sym typeface="Calibri"/>
            </a:endParaRPr>
          </a:p>
          <a:p>
            <a:pPr marL="0" lvl="0" indent="0" algn="l" rtl="0">
              <a:spcBef>
                <a:spcPts val="0"/>
              </a:spcBef>
              <a:spcAft>
                <a:spcPts val="0"/>
              </a:spcAft>
              <a:buNone/>
            </a:pPr>
            <a:r>
              <a:rPr lang="en-US" sz="2800" b="1" dirty="0">
                <a:solidFill>
                  <a:schemeClr val="tx2"/>
                </a:solidFill>
                <a:latin typeface="Calibri"/>
                <a:ea typeface="Calibri"/>
                <a:cs typeface="Calibri"/>
                <a:sym typeface="Calibri"/>
              </a:rPr>
              <a:t>John Blumenthal “Blu”  Chief Operations Officer</a:t>
            </a:r>
          </a:p>
          <a:p>
            <a:pPr marL="0" lvl="0" indent="0" algn="l" rtl="0">
              <a:spcBef>
                <a:spcPts val="0"/>
              </a:spcBef>
              <a:spcAft>
                <a:spcPts val="0"/>
              </a:spcAft>
              <a:buNone/>
            </a:pPr>
            <a:r>
              <a:rPr lang="en-US" sz="2800" b="1" dirty="0">
                <a:solidFill>
                  <a:schemeClr val="tx2"/>
                </a:solidFill>
                <a:latin typeface="Calibri"/>
                <a:ea typeface="Calibri"/>
                <a:cs typeface="Calibri"/>
                <a:sym typeface="Calibri"/>
              </a:rPr>
              <a:t>CELL (405) 521-7903     </a:t>
            </a:r>
          </a:p>
          <a:p>
            <a:pPr marL="0" lvl="0" indent="0" algn="l" rtl="0">
              <a:spcBef>
                <a:spcPts val="0"/>
              </a:spcBef>
              <a:spcAft>
                <a:spcPts val="0"/>
              </a:spcAft>
              <a:buNone/>
            </a:pPr>
            <a:r>
              <a:rPr lang="en-US" sz="2800" b="1" dirty="0">
                <a:solidFill>
                  <a:schemeClr val="tx2"/>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John@warriorsrestfoundation.org</a:t>
            </a:r>
            <a:r>
              <a:rPr lang="en-US" sz="2800" b="1" dirty="0">
                <a:solidFill>
                  <a:schemeClr val="tx2"/>
                </a:solidFill>
                <a:latin typeface="Calibri"/>
                <a:ea typeface="Calibri"/>
                <a:cs typeface="Calibri"/>
                <a:sym typeface="Calibri"/>
              </a:rPr>
              <a:t> </a:t>
            </a:r>
          </a:p>
          <a:p>
            <a:pPr marL="0" lvl="0" indent="0" algn="l" rtl="0">
              <a:spcBef>
                <a:spcPts val="0"/>
              </a:spcBef>
              <a:spcAft>
                <a:spcPts val="0"/>
              </a:spcAft>
              <a:buNone/>
            </a:pPr>
            <a:endParaRPr lang="en-US" sz="3200" b="1" dirty="0">
              <a:solidFill>
                <a:schemeClr val="bg1"/>
              </a:solidFill>
              <a:latin typeface="Calibri"/>
              <a:ea typeface="Calibri"/>
              <a:cs typeface="Calibri"/>
              <a:sym typeface="Calibri"/>
            </a:endParaRPr>
          </a:p>
          <a:p>
            <a:pPr marL="0" lvl="0" indent="0" algn="l" rtl="0">
              <a:spcBef>
                <a:spcPts val="0"/>
              </a:spcBef>
              <a:spcAft>
                <a:spcPts val="0"/>
              </a:spcAft>
              <a:buNone/>
            </a:pPr>
            <a:endParaRPr lang="en-US" sz="3200" b="1" dirty="0">
              <a:solidFill>
                <a:schemeClr val="bg1"/>
              </a:solidFill>
              <a:latin typeface="Calibri"/>
              <a:ea typeface="Calibri"/>
              <a:cs typeface="Calibri"/>
              <a:sym typeface="Calibri"/>
            </a:endParaRPr>
          </a:p>
          <a:p>
            <a:pPr marL="0" lvl="0" indent="0" algn="l" rtl="0">
              <a:spcBef>
                <a:spcPts val="0"/>
              </a:spcBef>
              <a:spcAft>
                <a:spcPts val="0"/>
              </a:spcAft>
              <a:buNone/>
            </a:pPr>
            <a:endParaRPr lang="en-US" sz="3200" b="1" dirty="0">
              <a:solidFill>
                <a:schemeClr val="bg1"/>
              </a:solidFill>
              <a:latin typeface="Calibri"/>
              <a:ea typeface="Calibri"/>
              <a:cs typeface="Calibri"/>
              <a:sym typeface="Calibri"/>
            </a:endParaRPr>
          </a:p>
          <a:p>
            <a:pPr marL="0" lvl="0" indent="0" algn="l" rtl="0">
              <a:spcBef>
                <a:spcPts val="0"/>
              </a:spcBef>
              <a:spcAft>
                <a:spcPts val="0"/>
              </a:spcAft>
              <a:buNone/>
            </a:pPr>
            <a:endParaRPr lang="en-US" sz="3200" b="1" dirty="0">
              <a:solidFill>
                <a:schemeClr val="bg1"/>
              </a:solidFill>
              <a:latin typeface="Calibri"/>
              <a:ea typeface="Calibri"/>
              <a:cs typeface="Calibri"/>
              <a:sym typeface="Calibri"/>
            </a:endParaRPr>
          </a:p>
          <a:p>
            <a:pPr marL="0" lvl="0" indent="0" algn="l" rtl="0">
              <a:spcBef>
                <a:spcPts val="0"/>
              </a:spcBef>
              <a:spcAft>
                <a:spcPts val="0"/>
              </a:spcAft>
              <a:buNone/>
            </a:pPr>
            <a:endParaRPr lang="en-US" dirty="0">
              <a:solidFill>
                <a:srgbClr val="D4D5D7"/>
              </a:solidFill>
              <a:latin typeface="Calibri"/>
              <a:ea typeface="Calibri"/>
              <a:cs typeface="Calibri"/>
              <a:sym typeface="Calibri"/>
            </a:endParaRPr>
          </a:p>
          <a:p>
            <a:pPr marL="0" lvl="0" indent="0" algn="l" rtl="0">
              <a:spcBef>
                <a:spcPts val="0"/>
              </a:spcBef>
              <a:spcAft>
                <a:spcPts val="0"/>
              </a:spcAft>
              <a:buNone/>
            </a:pPr>
            <a:endParaRPr dirty="0">
              <a:solidFill>
                <a:srgbClr val="D4D5D7"/>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pic>
        <p:nvPicPr>
          <p:cNvPr id="519" name="Google Shape;519;p46"/>
          <p:cNvPicPr preferRelativeResize="0"/>
          <p:nvPr/>
        </p:nvPicPr>
        <p:blipFill rotWithShape="1">
          <a:blip r:embed="rId3">
            <a:alphaModFix/>
          </a:blip>
          <a:srcRect t="7705" b="7705"/>
          <a:stretch/>
        </p:blipFill>
        <p:spPr>
          <a:xfrm>
            <a:off x="0" y="0"/>
            <a:ext cx="18287997" cy="10287001"/>
          </a:xfrm>
          <a:prstGeom prst="rect">
            <a:avLst/>
          </a:prstGeom>
          <a:noFill/>
          <a:ln>
            <a:noFill/>
          </a:ln>
        </p:spPr>
      </p:pic>
      <p:sp>
        <p:nvSpPr>
          <p:cNvPr id="520" name="Google Shape;520;p46"/>
          <p:cNvSpPr txBox="1"/>
          <p:nvPr/>
        </p:nvSpPr>
        <p:spPr>
          <a:xfrm>
            <a:off x="2539204" y="6647607"/>
            <a:ext cx="13209600" cy="215400"/>
          </a:xfrm>
          <a:prstGeom prst="rect">
            <a:avLst/>
          </a:prstGeom>
          <a:noFill/>
          <a:ln>
            <a:noFill/>
          </a:ln>
        </p:spPr>
        <p:txBody>
          <a:bodyPr spcFirstLastPara="1" wrap="square" lIns="0" tIns="0" rIns="0" bIns="0" anchor="t" anchorCtr="0">
            <a:spAutoFit/>
          </a:bodyPr>
          <a:lstStyle/>
          <a:p>
            <a:pPr marL="0" marR="0" lvl="0" indent="0" algn="ctr" rtl="0">
              <a:lnSpc>
                <a:spcPct val="150017"/>
              </a:lnSpc>
              <a:spcBef>
                <a:spcPts val="0"/>
              </a:spcBef>
              <a:spcAft>
                <a:spcPts val="0"/>
              </a:spcAft>
              <a:buClr>
                <a:srgbClr val="000000"/>
              </a:buClr>
              <a:buSzPts val="2799"/>
              <a:buFont typeface="Arial"/>
              <a:buNone/>
            </a:pPr>
            <a:endParaRPr sz="1400" b="0" i="0" u="none" strike="noStrike" cap="none">
              <a:solidFill>
                <a:srgbClr val="000000"/>
              </a:solidFill>
              <a:latin typeface="Arial"/>
              <a:ea typeface="Arial"/>
              <a:cs typeface="Arial"/>
              <a:sym typeface="Arial"/>
            </a:endParaRPr>
          </a:p>
        </p:txBody>
      </p:sp>
      <p:sp>
        <p:nvSpPr>
          <p:cNvPr id="521" name="Google Shape;521;p46"/>
          <p:cNvSpPr txBox="1"/>
          <p:nvPr/>
        </p:nvSpPr>
        <p:spPr>
          <a:xfrm>
            <a:off x="3373982" y="2326108"/>
            <a:ext cx="11540100" cy="215400"/>
          </a:xfrm>
          <a:prstGeom prst="rect">
            <a:avLst/>
          </a:prstGeom>
          <a:noFill/>
          <a:ln>
            <a:noFill/>
          </a:ln>
        </p:spPr>
        <p:txBody>
          <a:bodyPr spcFirstLastPara="1" wrap="square" lIns="0" tIns="0" rIns="0" bIns="0" anchor="t" anchorCtr="0">
            <a:spAutoFit/>
          </a:bodyPr>
          <a:lstStyle/>
          <a:p>
            <a:pPr marL="0" marR="0" lvl="0" indent="0" algn="ctr" rtl="0">
              <a:lnSpc>
                <a:spcPct val="131003"/>
              </a:lnSpc>
              <a:spcBef>
                <a:spcPts val="0"/>
              </a:spcBef>
              <a:spcAft>
                <a:spcPts val="0"/>
              </a:spcAft>
              <a:buClr>
                <a:srgbClr val="000000"/>
              </a:buClr>
              <a:buSzPts val="9428"/>
              <a:buFont typeface="Arial"/>
              <a:buNone/>
            </a:pPr>
            <a:endParaRPr sz="1400" b="0" i="0" u="none" strike="noStrike" cap="none">
              <a:solidFill>
                <a:srgbClr val="000000"/>
              </a:solidFill>
              <a:latin typeface="Arial"/>
              <a:ea typeface="Arial"/>
              <a:cs typeface="Arial"/>
              <a:sym typeface="Arial"/>
            </a:endParaRPr>
          </a:p>
        </p:txBody>
      </p:sp>
      <p:sp>
        <p:nvSpPr>
          <p:cNvPr id="522" name="Google Shape;522;p46"/>
          <p:cNvSpPr txBox="1"/>
          <p:nvPr/>
        </p:nvSpPr>
        <p:spPr>
          <a:xfrm>
            <a:off x="-1588263" y="1558574"/>
            <a:ext cx="18288000" cy="215400"/>
          </a:xfrm>
          <a:prstGeom prst="rect">
            <a:avLst/>
          </a:prstGeom>
          <a:noFill/>
          <a:ln>
            <a:noFill/>
          </a:ln>
        </p:spPr>
        <p:txBody>
          <a:bodyPr spcFirstLastPara="1" wrap="square" lIns="0" tIns="0" rIns="0" bIns="0" anchor="t" anchorCtr="0">
            <a:spAutoFit/>
          </a:bodyPr>
          <a:lstStyle/>
          <a:p>
            <a:pPr marL="0" marR="0" lvl="0" indent="0" algn="ctr" rtl="0">
              <a:lnSpc>
                <a:spcPct val="113969"/>
              </a:lnSpc>
              <a:spcBef>
                <a:spcPts val="0"/>
              </a:spcBef>
              <a:spcAft>
                <a:spcPts val="0"/>
              </a:spcAft>
              <a:buClr>
                <a:srgbClr val="000000"/>
              </a:buClr>
              <a:buSzPts val="3300"/>
              <a:buFont typeface="Arial"/>
              <a:buNone/>
            </a:pPr>
            <a:endParaRPr sz="1400" b="0" i="0" u="none" strike="noStrike" cap="none">
              <a:solidFill>
                <a:srgbClr val="000000"/>
              </a:solidFill>
              <a:latin typeface="Arial"/>
              <a:ea typeface="Arial"/>
              <a:cs typeface="Arial"/>
              <a:sym typeface="Arial"/>
            </a:endParaRPr>
          </a:p>
        </p:txBody>
      </p:sp>
      <p:pic>
        <p:nvPicPr>
          <p:cNvPr id="523" name="Google Shape;523;p46"/>
          <p:cNvPicPr preferRelativeResize="0"/>
          <p:nvPr/>
        </p:nvPicPr>
        <p:blipFill>
          <a:blip r:embed="rId4">
            <a:alphaModFix/>
          </a:blip>
          <a:stretch>
            <a:fillRect/>
          </a:stretch>
        </p:blipFill>
        <p:spPr>
          <a:xfrm>
            <a:off x="0" y="8192025"/>
            <a:ext cx="5418025" cy="2094976"/>
          </a:xfrm>
          <a:prstGeom prst="rect">
            <a:avLst/>
          </a:prstGeom>
          <a:noFill/>
          <a:ln>
            <a:noFill/>
          </a:ln>
        </p:spPr>
      </p:pic>
      <p:sp>
        <p:nvSpPr>
          <p:cNvPr id="524" name="Google Shape;524;p46"/>
          <p:cNvSpPr txBox="1"/>
          <p:nvPr/>
        </p:nvSpPr>
        <p:spPr>
          <a:xfrm>
            <a:off x="4983000" y="751300"/>
            <a:ext cx="8322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525" name="Google Shape;525;p46"/>
          <p:cNvSpPr txBox="1"/>
          <p:nvPr/>
        </p:nvSpPr>
        <p:spPr>
          <a:xfrm>
            <a:off x="1473700" y="2817375"/>
            <a:ext cx="8322000" cy="52302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None/>
            </a:pPr>
            <a:endParaRPr sz="3200" b="1">
              <a:solidFill>
                <a:srgbClr val="D4D5D7"/>
              </a:solidFill>
              <a:latin typeface="Calibri"/>
              <a:ea typeface="Calibri"/>
              <a:cs typeface="Calibri"/>
              <a:sym typeface="Calibri"/>
            </a:endParaRPr>
          </a:p>
        </p:txBody>
      </p:sp>
      <p:sp>
        <p:nvSpPr>
          <p:cNvPr id="526" name="Google Shape;526;p46"/>
          <p:cNvSpPr txBox="1"/>
          <p:nvPr/>
        </p:nvSpPr>
        <p:spPr>
          <a:xfrm>
            <a:off x="10012500" y="2687325"/>
            <a:ext cx="6819300" cy="50568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None/>
            </a:pPr>
            <a:endParaRPr sz="3200" b="1">
              <a:solidFill>
                <a:srgbClr val="D4D5D7"/>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Google Shape;112;p16"/>
          <p:cNvPicPr preferRelativeResize="0"/>
          <p:nvPr/>
        </p:nvPicPr>
        <p:blipFill rotWithShape="1">
          <a:blip r:embed="rId3">
            <a:alphaModFix/>
          </a:blip>
          <a:srcRect t="7784" b="7784"/>
          <a:stretch/>
        </p:blipFill>
        <p:spPr>
          <a:xfrm>
            <a:off x="0" y="0"/>
            <a:ext cx="18288000" cy="10286999"/>
          </a:xfrm>
          <a:prstGeom prst="rect">
            <a:avLst/>
          </a:prstGeom>
          <a:noFill/>
          <a:ln>
            <a:noFill/>
          </a:ln>
        </p:spPr>
      </p:pic>
      <p:sp>
        <p:nvSpPr>
          <p:cNvPr id="113" name="Google Shape;113;p16"/>
          <p:cNvSpPr txBox="1"/>
          <p:nvPr/>
        </p:nvSpPr>
        <p:spPr>
          <a:xfrm>
            <a:off x="1028700" y="7274719"/>
            <a:ext cx="6289500" cy="23220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21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100"/>
              <a:buFont typeface="Arial"/>
              <a:buNone/>
            </a:pPr>
            <a:endParaRPr sz="2100" b="0" i="0" u="none" strike="noStrike" cap="none">
              <a:solidFill>
                <a:srgbClr val="FFFFFF"/>
              </a:solidFill>
              <a:latin typeface="Raleway"/>
              <a:ea typeface="Raleway"/>
              <a:cs typeface="Raleway"/>
              <a:sym typeface="Raleway"/>
            </a:endParaRPr>
          </a:p>
          <a:p>
            <a:pPr marL="0" marR="0" lvl="0" indent="0" algn="l" rtl="0">
              <a:lnSpc>
                <a:spcPct val="115000"/>
              </a:lnSpc>
              <a:spcBef>
                <a:spcPts val="0"/>
              </a:spcBef>
              <a:spcAft>
                <a:spcPts val="0"/>
              </a:spcAft>
              <a:buClr>
                <a:srgbClr val="000000"/>
              </a:buClr>
              <a:buSzPts val="2100"/>
              <a:buFont typeface="Arial"/>
              <a:buNone/>
            </a:pPr>
            <a:endParaRPr sz="2100" b="0" i="0" u="none" strike="noStrike" cap="none">
              <a:solidFill>
                <a:srgbClr val="FFFFFF"/>
              </a:solidFill>
              <a:latin typeface="Raleway"/>
              <a:ea typeface="Raleway"/>
              <a:cs typeface="Raleway"/>
              <a:sym typeface="Raleway"/>
            </a:endParaRPr>
          </a:p>
          <a:p>
            <a:pPr marL="0" marR="0" lvl="0" indent="0" algn="l" rtl="0">
              <a:lnSpc>
                <a:spcPct val="115000"/>
              </a:lnSpc>
              <a:spcBef>
                <a:spcPts val="0"/>
              </a:spcBef>
              <a:spcAft>
                <a:spcPts val="0"/>
              </a:spcAft>
              <a:buClr>
                <a:srgbClr val="000000"/>
              </a:buClr>
              <a:buSzPts val="2100"/>
              <a:buFont typeface="Arial"/>
              <a:buNone/>
            </a:pPr>
            <a:endParaRPr sz="2100" b="0" i="0" u="none" strike="noStrike" cap="none">
              <a:solidFill>
                <a:srgbClr val="FFFFFF"/>
              </a:solidFill>
              <a:latin typeface="Raleway"/>
              <a:ea typeface="Raleway"/>
              <a:cs typeface="Raleway"/>
              <a:sym typeface="Raleway"/>
            </a:endParaRPr>
          </a:p>
          <a:p>
            <a:pPr marL="0" marR="0" lvl="0" indent="0" algn="l" rtl="0">
              <a:lnSpc>
                <a:spcPct val="115000"/>
              </a:lnSpc>
              <a:spcBef>
                <a:spcPts val="0"/>
              </a:spcBef>
              <a:spcAft>
                <a:spcPts val="0"/>
              </a:spcAft>
              <a:buClr>
                <a:srgbClr val="000000"/>
              </a:buClr>
              <a:buSzPts val="2100"/>
              <a:buFont typeface="Arial"/>
              <a:buNone/>
            </a:pPr>
            <a:endParaRPr sz="2100" b="0" i="0" u="none" strike="noStrike" cap="none">
              <a:solidFill>
                <a:srgbClr val="FFFFFF"/>
              </a:solidFill>
              <a:latin typeface="Raleway"/>
              <a:ea typeface="Raleway"/>
              <a:cs typeface="Raleway"/>
              <a:sym typeface="Raleway"/>
            </a:endParaRPr>
          </a:p>
          <a:p>
            <a:pPr marL="0" marR="0" lvl="0" indent="0" algn="l" rtl="0">
              <a:lnSpc>
                <a:spcPct val="115000"/>
              </a:lnSpc>
              <a:spcBef>
                <a:spcPts val="0"/>
              </a:spcBef>
              <a:spcAft>
                <a:spcPts val="0"/>
              </a:spcAft>
              <a:buClr>
                <a:srgbClr val="000000"/>
              </a:buClr>
              <a:buSzPts val="2100"/>
              <a:buFont typeface="Arial"/>
              <a:buNone/>
            </a:pPr>
            <a:endParaRPr sz="2100" b="0" i="0" u="none" strike="noStrike" cap="none">
              <a:solidFill>
                <a:srgbClr val="FFFFFF"/>
              </a:solidFill>
              <a:latin typeface="Raleway"/>
              <a:ea typeface="Raleway"/>
              <a:cs typeface="Raleway"/>
              <a:sym typeface="Raleway"/>
            </a:endParaRPr>
          </a:p>
          <a:p>
            <a:pPr marL="0" marR="0" lvl="0" indent="0" algn="l" rtl="0">
              <a:lnSpc>
                <a:spcPct val="115000"/>
              </a:lnSpc>
              <a:spcBef>
                <a:spcPts val="0"/>
              </a:spcBef>
              <a:spcAft>
                <a:spcPts val="0"/>
              </a:spcAft>
              <a:buClr>
                <a:srgbClr val="000000"/>
              </a:buClr>
              <a:buSzPts val="1200"/>
              <a:buFont typeface="Arial"/>
              <a:buNone/>
            </a:pPr>
            <a:endParaRPr sz="1400" b="0" i="0" u="none" strike="noStrike" cap="none">
              <a:solidFill>
                <a:srgbClr val="000000"/>
              </a:solidFill>
              <a:latin typeface="Arial"/>
              <a:ea typeface="Arial"/>
              <a:cs typeface="Arial"/>
              <a:sym typeface="Arial"/>
            </a:endParaRPr>
          </a:p>
        </p:txBody>
      </p:sp>
      <p:pic>
        <p:nvPicPr>
          <p:cNvPr id="114" name="Google Shape;114;p16"/>
          <p:cNvPicPr preferRelativeResize="0"/>
          <p:nvPr/>
        </p:nvPicPr>
        <p:blipFill rotWithShape="1">
          <a:blip r:embed="rId4">
            <a:alphaModFix/>
          </a:blip>
          <a:srcRect/>
          <a:stretch/>
        </p:blipFill>
        <p:spPr>
          <a:xfrm>
            <a:off x="0" y="8552596"/>
            <a:ext cx="4571999" cy="1734404"/>
          </a:xfrm>
          <a:prstGeom prst="rect">
            <a:avLst/>
          </a:prstGeom>
          <a:noFill/>
          <a:ln>
            <a:noFill/>
          </a:ln>
        </p:spPr>
      </p:pic>
      <p:sp>
        <p:nvSpPr>
          <p:cNvPr id="115" name="Google Shape;115;p16"/>
          <p:cNvSpPr txBox="1"/>
          <p:nvPr/>
        </p:nvSpPr>
        <p:spPr>
          <a:xfrm>
            <a:off x="3368536" y="7961947"/>
            <a:ext cx="243300" cy="2154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21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16"/>
          <p:cNvSpPr txBox="1"/>
          <p:nvPr/>
        </p:nvSpPr>
        <p:spPr>
          <a:xfrm flipH="1">
            <a:off x="19050" y="1242525"/>
            <a:ext cx="18269100" cy="1083600"/>
          </a:xfrm>
          <a:prstGeom prst="rect">
            <a:avLst/>
          </a:prstGeom>
          <a:noFill/>
          <a:ln>
            <a:noFill/>
          </a:ln>
        </p:spPr>
        <p:txBody>
          <a:bodyPr spcFirstLastPara="1" wrap="square" lIns="91425" tIns="91425" rIns="91425" bIns="91425" anchor="t" anchorCtr="0">
            <a:normAutofit fontScale="85000" lnSpcReduction="10000"/>
          </a:bodyPr>
          <a:lstStyle/>
          <a:p>
            <a:pPr marL="0" lvl="0" indent="0" algn="ctr" rtl="0">
              <a:spcBef>
                <a:spcPts val="0"/>
              </a:spcBef>
              <a:spcAft>
                <a:spcPts val="0"/>
              </a:spcAft>
              <a:buNone/>
            </a:pPr>
            <a:r>
              <a:rPr lang="en-US" sz="2600">
                <a:solidFill>
                  <a:schemeClr val="lt2"/>
                </a:solidFill>
                <a:latin typeface="Calibri"/>
                <a:ea typeface="Calibri"/>
                <a:cs typeface="Calibri"/>
                <a:sym typeface="Calibri"/>
              </a:rPr>
              <a:t>	</a:t>
            </a:r>
            <a:r>
              <a:rPr lang="en-US" sz="7200">
                <a:solidFill>
                  <a:schemeClr val="lt2"/>
                </a:solidFill>
                <a:latin typeface="Calibri"/>
                <a:ea typeface="Calibri"/>
                <a:cs typeface="Calibri"/>
                <a:sym typeface="Calibri"/>
              </a:rPr>
              <a:t>	WHO DO YOU TRUST?</a:t>
            </a:r>
            <a:endParaRPr sz="7200">
              <a:solidFill>
                <a:schemeClr val="lt2"/>
              </a:solidFill>
              <a:latin typeface="Calibri"/>
              <a:ea typeface="Calibri"/>
              <a:cs typeface="Calibri"/>
              <a:sym typeface="Calibri"/>
            </a:endParaRPr>
          </a:p>
        </p:txBody>
      </p:sp>
      <p:sp>
        <p:nvSpPr>
          <p:cNvPr id="117" name="Google Shape;117;p16"/>
          <p:cNvSpPr txBox="1"/>
          <p:nvPr/>
        </p:nvSpPr>
        <p:spPr>
          <a:xfrm>
            <a:off x="19000" y="3250825"/>
            <a:ext cx="18269100" cy="514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4600">
                <a:solidFill>
                  <a:schemeClr val="lt2"/>
                </a:solidFill>
                <a:latin typeface="Calibri"/>
                <a:ea typeface="Calibri"/>
                <a:cs typeface="Calibri"/>
                <a:sym typeface="Calibri"/>
              </a:rPr>
              <a:t>Who do you trust most?</a:t>
            </a:r>
            <a:endParaRPr sz="4600">
              <a:solidFill>
                <a:schemeClr val="lt2"/>
              </a:solidFill>
              <a:latin typeface="Calibri"/>
              <a:ea typeface="Calibri"/>
              <a:cs typeface="Calibri"/>
              <a:sym typeface="Calibri"/>
            </a:endParaRPr>
          </a:p>
          <a:p>
            <a:pPr marL="0" lvl="0" indent="0" algn="ctr" rtl="0">
              <a:spcBef>
                <a:spcPts val="0"/>
              </a:spcBef>
              <a:spcAft>
                <a:spcPts val="0"/>
              </a:spcAft>
              <a:buNone/>
            </a:pPr>
            <a:endParaRPr sz="4600">
              <a:solidFill>
                <a:schemeClr val="lt2"/>
              </a:solidFill>
              <a:latin typeface="Calibri"/>
              <a:ea typeface="Calibri"/>
              <a:cs typeface="Calibri"/>
              <a:sym typeface="Calibri"/>
            </a:endParaRPr>
          </a:p>
          <a:p>
            <a:pPr marL="0" lvl="0" indent="0" algn="ctr" rtl="0">
              <a:spcBef>
                <a:spcPts val="0"/>
              </a:spcBef>
              <a:spcAft>
                <a:spcPts val="0"/>
              </a:spcAft>
              <a:buNone/>
            </a:pPr>
            <a:r>
              <a:rPr lang="en-US" sz="4600">
                <a:solidFill>
                  <a:schemeClr val="lt2"/>
                </a:solidFill>
                <a:latin typeface="Calibri"/>
                <a:ea typeface="Calibri"/>
                <a:cs typeface="Calibri"/>
                <a:sym typeface="Calibri"/>
              </a:rPr>
              <a:t>Why do you trust them?</a:t>
            </a:r>
            <a:endParaRPr sz="4600">
              <a:solidFill>
                <a:schemeClr val="lt2"/>
              </a:solidFill>
              <a:latin typeface="Calibri"/>
              <a:ea typeface="Calibri"/>
              <a:cs typeface="Calibri"/>
              <a:sym typeface="Calibri"/>
            </a:endParaRPr>
          </a:p>
          <a:p>
            <a:pPr marL="0" lvl="0" indent="0" algn="ctr" rtl="0">
              <a:spcBef>
                <a:spcPts val="0"/>
              </a:spcBef>
              <a:spcAft>
                <a:spcPts val="0"/>
              </a:spcAft>
              <a:buNone/>
            </a:pPr>
            <a:endParaRPr sz="4600">
              <a:solidFill>
                <a:schemeClr val="lt2"/>
              </a:solidFill>
              <a:latin typeface="Calibri"/>
              <a:ea typeface="Calibri"/>
              <a:cs typeface="Calibri"/>
              <a:sym typeface="Calibri"/>
            </a:endParaRPr>
          </a:p>
          <a:p>
            <a:pPr marL="0" lvl="0" indent="0" algn="ctr" rtl="0">
              <a:spcBef>
                <a:spcPts val="0"/>
              </a:spcBef>
              <a:spcAft>
                <a:spcPts val="0"/>
              </a:spcAft>
              <a:buNone/>
            </a:pPr>
            <a:r>
              <a:rPr lang="en-US" sz="4600">
                <a:solidFill>
                  <a:schemeClr val="lt2"/>
                </a:solidFill>
                <a:latin typeface="Calibri"/>
                <a:ea typeface="Calibri"/>
                <a:cs typeface="Calibri"/>
                <a:sym typeface="Calibri"/>
              </a:rPr>
              <a:t>Who do you believe trust you?</a:t>
            </a:r>
            <a:endParaRPr sz="4600">
              <a:solidFill>
                <a:schemeClr val="lt2"/>
              </a:solidFill>
              <a:latin typeface="Calibri"/>
              <a:ea typeface="Calibri"/>
              <a:cs typeface="Calibri"/>
              <a:sym typeface="Calibri"/>
            </a:endParaRPr>
          </a:p>
          <a:p>
            <a:pPr marL="0" lvl="0" indent="0" algn="l" rtl="0">
              <a:spcBef>
                <a:spcPts val="0"/>
              </a:spcBef>
              <a:spcAft>
                <a:spcPts val="0"/>
              </a:spcAft>
              <a:buNone/>
            </a:pPr>
            <a:endParaRPr sz="4600">
              <a:solidFill>
                <a:schemeClr val="lt2"/>
              </a:solidFill>
              <a:latin typeface="Calibri"/>
              <a:ea typeface="Calibri"/>
              <a:cs typeface="Calibri"/>
              <a:sym typeface="Calibri"/>
            </a:endParaRPr>
          </a:p>
          <a:p>
            <a:pPr marL="0" lvl="0" indent="0" algn="ctr" rtl="0">
              <a:spcBef>
                <a:spcPts val="0"/>
              </a:spcBef>
              <a:spcAft>
                <a:spcPts val="0"/>
              </a:spcAft>
              <a:buNone/>
            </a:pPr>
            <a:r>
              <a:rPr lang="en-US" sz="4600">
                <a:solidFill>
                  <a:schemeClr val="lt2"/>
                </a:solidFill>
                <a:latin typeface="Calibri"/>
                <a:ea typeface="Calibri"/>
                <a:cs typeface="Calibri"/>
                <a:sym typeface="Calibri"/>
              </a:rPr>
              <a:t>Why do they trust you?</a:t>
            </a:r>
            <a:endParaRPr sz="4600">
              <a:solidFill>
                <a:schemeClr val="lt2"/>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22" name="Google Shape;122;p17"/>
          <p:cNvPicPr preferRelativeResize="0"/>
          <p:nvPr/>
        </p:nvPicPr>
        <p:blipFill rotWithShape="1">
          <a:blip r:embed="rId3">
            <a:alphaModFix/>
          </a:blip>
          <a:srcRect t="7705" b="7705"/>
          <a:stretch/>
        </p:blipFill>
        <p:spPr>
          <a:xfrm>
            <a:off x="0" y="0"/>
            <a:ext cx="18287997" cy="10287001"/>
          </a:xfrm>
          <a:prstGeom prst="rect">
            <a:avLst/>
          </a:prstGeom>
          <a:noFill/>
          <a:ln>
            <a:noFill/>
          </a:ln>
        </p:spPr>
      </p:pic>
      <p:sp>
        <p:nvSpPr>
          <p:cNvPr id="123" name="Google Shape;123;p17"/>
          <p:cNvSpPr txBox="1"/>
          <p:nvPr/>
        </p:nvSpPr>
        <p:spPr>
          <a:xfrm>
            <a:off x="2539204" y="6647607"/>
            <a:ext cx="13209600" cy="215400"/>
          </a:xfrm>
          <a:prstGeom prst="rect">
            <a:avLst/>
          </a:prstGeom>
          <a:noFill/>
          <a:ln>
            <a:noFill/>
          </a:ln>
        </p:spPr>
        <p:txBody>
          <a:bodyPr spcFirstLastPara="1" wrap="square" lIns="0" tIns="0" rIns="0" bIns="0" anchor="t" anchorCtr="0">
            <a:spAutoFit/>
          </a:bodyPr>
          <a:lstStyle/>
          <a:p>
            <a:pPr marL="0" marR="0" lvl="0" indent="0" algn="ctr" rtl="0">
              <a:lnSpc>
                <a:spcPct val="150017"/>
              </a:lnSpc>
              <a:spcBef>
                <a:spcPts val="0"/>
              </a:spcBef>
              <a:spcAft>
                <a:spcPts val="0"/>
              </a:spcAft>
              <a:buClr>
                <a:srgbClr val="000000"/>
              </a:buClr>
              <a:buSzPts val="2799"/>
              <a:buFont typeface="Arial"/>
              <a:buNone/>
            </a:pPr>
            <a:endParaRPr sz="1400" b="0" i="0" u="none" strike="noStrike" cap="none">
              <a:solidFill>
                <a:srgbClr val="000000"/>
              </a:solidFill>
              <a:latin typeface="Arial"/>
              <a:ea typeface="Arial"/>
              <a:cs typeface="Arial"/>
              <a:sym typeface="Arial"/>
            </a:endParaRPr>
          </a:p>
        </p:txBody>
      </p:sp>
      <p:sp>
        <p:nvSpPr>
          <p:cNvPr id="124" name="Google Shape;124;p17"/>
          <p:cNvSpPr txBox="1"/>
          <p:nvPr/>
        </p:nvSpPr>
        <p:spPr>
          <a:xfrm>
            <a:off x="3373982" y="2326108"/>
            <a:ext cx="11540100" cy="215400"/>
          </a:xfrm>
          <a:prstGeom prst="rect">
            <a:avLst/>
          </a:prstGeom>
          <a:noFill/>
          <a:ln>
            <a:noFill/>
          </a:ln>
        </p:spPr>
        <p:txBody>
          <a:bodyPr spcFirstLastPara="1" wrap="square" lIns="0" tIns="0" rIns="0" bIns="0" anchor="t" anchorCtr="0">
            <a:spAutoFit/>
          </a:bodyPr>
          <a:lstStyle/>
          <a:p>
            <a:pPr marL="0" marR="0" lvl="0" indent="0" algn="ctr" rtl="0">
              <a:lnSpc>
                <a:spcPct val="131003"/>
              </a:lnSpc>
              <a:spcBef>
                <a:spcPts val="0"/>
              </a:spcBef>
              <a:spcAft>
                <a:spcPts val="0"/>
              </a:spcAft>
              <a:buClr>
                <a:srgbClr val="000000"/>
              </a:buClr>
              <a:buSzPts val="9428"/>
              <a:buFont typeface="Arial"/>
              <a:buNone/>
            </a:pPr>
            <a:endParaRPr sz="1400" b="0" i="0" u="none" strike="noStrike" cap="none">
              <a:solidFill>
                <a:srgbClr val="000000"/>
              </a:solidFill>
              <a:latin typeface="Arial"/>
              <a:ea typeface="Arial"/>
              <a:cs typeface="Arial"/>
              <a:sym typeface="Arial"/>
            </a:endParaRPr>
          </a:p>
        </p:txBody>
      </p:sp>
      <p:sp>
        <p:nvSpPr>
          <p:cNvPr id="125" name="Google Shape;125;p17"/>
          <p:cNvSpPr txBox="1"/>
          <p:nvPr/>
        </p:nvSpPr>
        <p:spPr>
          <a:xfrm>
            <a:off x="-1588263" y="1558574"/>
            <a:ext cx="18288000" cy="215400"/>
          </a:xfrm>
          <a:prstGeom prst="rect">
            <a:avLst/>
          </a:prstGeom>
          <a:noFill/>
          <a:ln>
            <a:noFill/>
          </a:ln>
        </p:spPr>
        <p:txBody>
          <a:bodyPr spcFirstLastPara="1" wrap="square" lIns="0" tIns="0" rIns="0" bIns="0" anchor="t" anchorCtr="0">
            <a:spAutoFit/>
          </a:bodyPr>
          <a:lstStyle/>
          <a:p>
            <a:pPr marL="0" marR="0" lvl="0" indent="0" algn="ctr" rtl="0">
              <a:lnSpc>
                <a:spcPct val="113969"/>
              </a:lnSpc>
              <a:spcBef>
                <a:spcPts val="0"/>
              </a:spcBef>
              <a:spcAft>
                <a:spcPts val="0"/>
              </a:spcAft>
              <a:buClr>
                <a:srgbClr val="000000"/>
              </a:buClr>
              <a:buSzPts val="3300"/>
              <a:buFont typeface="Arial"/>
              <a:buNone/>
            </a:pPr>
            <a:endParaRPr sz="1400" b="0" i="0" u="none" strike="noStrike" cap="none">
              <a:solidFill>
                <a:srgbClr val="000000"/>
              </a:solidFill>
              <a:latin typeface="Arial"/>
              <a:ea typeface="Arial"/>
              <a:cs typeface="Arial"/>
              <a:sym typeface="Arial"/>
            </a:endParaRPr>
          </a:p>
        </p:txBody>
      </p:sp>
      <p:pic>
        <p:nvPicPr>
          <p:cNvPr id="126" name="Google Shape;126;p17"/>
          <p:cNvPicPr preferRelativeResize="0"/>
          <p:nvPr/>
        </p:nvPicPr>
        <p:blipFill>
          <a:blip r:embed="rId4">
            <a:alphaModFix/>
          </a:blip>
          <a:stretch>
            <a:fillRect/>
          </a:stretch>
        </p:blipFill>
        <p:spPr>
          <a:xfrm>
            <a:off x="0" y="8800975"/>
            <a:ext cx="3843174" cy="1486026"/>
          </a:xfrm>
          <a:prstGeom prst="rect">
            <a:avLst/>
          </a:prstGeom>
          <a:noFill/>
          <a:ln>
            <a:noFill/>
          </a:ln>
        </p:spPr>
      </p:pic>
      <p:sp>
        <p:nvSpPr>
          <p:cNvPr id="127" name="Google Shape;127;p17"/>
          <p:cNvSpPr txBox="1"/>
          <p:nvPr/>
        </p:nvSpPr>
        <p:spPr>
          <a:xfrm>
            <a:off x="6679825" y="939125"/>
            <a:ext cx="4928400" cy="1000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5300" b="1">
                <a:solidFill>
                  <a:srgbClr val="D4D5D7"/>
                </a:solidFill>
                <a:latin typeface="Calibri"/>
                <a:ea typeface="Calibri"/>
                <a:cs typeface="Calibri"/>
                <a:sym typeface="Calibri"/>
              </a:rPr>
              <a:t>WHAT IS TRUST?</a:t>
            </a:r>
            <a:endParaRPr sz="5300" b="1">
              <a:solidFill>
                <a:srgbClr val="D4D5D7"/>
              </a:solidFill>
              <a:latin typeface="Calibri"/>
              <a:ea typeface="Calibri"/>
              <a:cs typeface="Calibri"/>
              <a:sym typeface="Calibri"/>
            </a:endParaRPr>
          </a:p>
        </p:txBody>
      </p:sp>
      <p:sp>
        <p:nvSpPr>
          <p:cNvPr id="128" name="Google Shape;128;p17"/>
          <p:cNvSpPr txBox="1"/>
          <p:nvPr/>
        </p:nvSpPr>
        <p:spPr>
          <a:xfrm>
            <a:off x="910225" y="2340575"/>
            <a:ext cx="15789300" cy="1800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500" i="1">
                <a:solidFill>
                  <a:srgbClr val="D4D5D7"/>
                </a:solidFill>
                <a:latin typeface="Calibri"/>
                <a:ea typeface="Calibri"/>
                <a:cs typeface="Calibri"/>
                <a:sym typeface="Calibri"/>
              </a:rPr>
              <a:t>“Trust is the intentional decision to welcome risk, believing in the dependability, motives, and aims of others.”</a:t>
            </a:r>
            <a:endParaRPr sz="3500" i="1">
              <a:solidFill>
                <a:srgbClr val="D4D5D7"/>
              </a:solidFill>
              <a:latin typeface="Calibri"/>
              <a:ea typeface="Calibri"/>
              <a:cs typeface="Calibri"/>
              <a:sym typeface="Calibri"/>
            </a:endParaRPr>
          </a:p>
          <a:p>
            <a:pPr marL="0" lvl="0" indent="0" algn="ctr" rtl="0">
              <a:spcBef>
                <a:spcPts val="0"/>
              </a:spcBef>
              <a:spcAft>
                <a:spcPts val="0"/>
              </a:spcAft>
              <a:buNone/>
            </a:pPr>
            <a:r>
              <a:rPr lang="en-US" sz="3500" i="1">
                <a:solidFill>
                  <a:srgbClr val="D4D5D7"/>
                </a:solidFill>
                <a:latin typeface="Calibri"/>
                <a:ea typeface="Calibri"/>
                <a:cs typeface="Calibri"/>
                <a:sym typeface="Calibri"/>
              </a:rPr>
              <a:t>-Dr, Virginia Smith</a:t>
            </a:r>
            <a:endParaRPr sz="3500" i="1">
              <a:solidFill>
                <a:srgbClr val="D4D5D7"/>
              </a:solidFill>
              <a:latin typeface="Calibri"/>
              <a:ea typeface="Calibri"/>
              <a:cs typeface="Calibri"/>
              <a:sym typeface="Calibri"/>
            </a:endParaRPr>
          </a:p>
        </p:txBody>
      </p:sp>
      <p:sp>
        <p:nvSpPr>
          <p:cNvPr id="129" name="Google Shape;129;p17"/>
          <p:cNvSpPr txBox="1"/>
          <p:nvPr/>
        </p:nvSpPr>
        <p:spPr>
          <a:xfrm>
            <a:off x="4889425" y="4727650"/>
            <a:ext cx="7830900" cy="2878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500">
                <a:solidFill>
                  <a:srgbClr val="D4D5D7"/>
                </a:solidFill>
                <a:latin typeface="Calibri"/>
                <a:ea typeface="Calibri"/>
                <a:cs typeface="Calibri"/>
                <a:sym typeface="Calibri"/>
              </a:rPr>
              <a:t>What are some ways you demonstrate to others that you can be trusted?</a:t>
            </a:r>
            <a:endParaRPr sz="3500">
              <a:solidFill>
                <a:srgbClr val="D4D5D7"/>
              </a:solidFill>
              <a:latin typeface="Calibri"/>
              <a:ea typeface="Calibri"/>
              <a:cs typeface="Calibri"/>
              <a:sym typeface="Calibri"/>
            </a:endParaRPr>
          </a:p>
          <a:p>
            <a:pPr marL="0" lvl="0" indent="0" algn="ctr" rtl="0">
              <a:spcBef>
                <a:spcPts val="0"/>
              </a:spcBef>
              <a:spcAft>
                <a:spcPts val="0"/>
              </a:spcAft>
              <a:buNone/>
            </a:pPr>
            <a:endParaRPr sz="3500">
              <a:solidFill>
                <a:srgbClr val="D4D5D7"/>
              </a:solidFill>
              <a:latin typeface="Calibri"/>
              <a:ea typeface="Calibri"/>
              <a:cs typeface="Calibri"/>
              <a:sym typeface="Calibri"/>
            </a:endParaRPr>
          </a:p>
          <a:p>
            <a:pPr marL="0" lvl="0" indent="0" algn="ctr" rtl="0">
              <a:spcBef>
                <a:spcPts val="0"/>
              </a:spcBef>
              <a:spcAft>
                <a:spcPts val="0"/>
              </a:spcAft>
              <a:buNone/>
            </a:pPr>
            <a:endParaRPr sz="3500">
              <a:solidFill>
                <a:srgbClr val="D4D5D7"/>
              </a:solidFill>
              <a:latin typeface="Calibri"/>
              <a:ea typeface="Calibri"/>
              <a:cs typeface="Calibri"/>
              <a:sym typeface="Calibri"/>
            </a:endParaRPr>
          </a:p>
          <a:p>
            <a:pPr marL="0" lvl="0" indent="0" algn="ctr" rtl="0">
              <a:spcBef>
                <a:spcPts val="0"/>
              </a:spcBef>
              <a:spcAft>
                <a:spcPts val="0"/>
              </a:spcAft>
              <a:buNone/>
            </a:pPr>
            <a:r>
              <a:rPr lang="en-US" sz="3500">
                <a:solidFill>
                  <a:srgbClr val="D4D5D7"/>
                </a:solidFill>
                <a:latin typeface="Calibri"/>
                <a:ea typeface="Calibri"/>
                <a:cs typeface="Calibri"/>
                <a:sym typeface="Calibri"/>
              </a:rPr>
              <a:t>Why does trust involve being vulnerable?</a:t>
            </a:r>
            <a:endParaRPr sz="3500">
              <a:solidFill>
                <a:srgbClr val="D4D5D7"/>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grpSp>
        <p:nvGrpSpPr>
          <p:cNvPr id="134" name="Google Shape;134;p18"/>
          <p:cNvGrpSpPr/>
          <p:nvPr/>
        </p:nvGrpSpPr>
        <p:grpSpPr>
          <a:xfrm>
            <a:off x="11781285" y="4781051"/>
            <a:ext cx="4741200" cy="4801879"/>
            <a:chOff x="0" y="-85725"/>
            <a:chExt cx="1248703" cy="1264684"/>
          </a:xfrm>
        </p:grpSpPr>
        <p:sp>
          <p:nvSpPr>
            <p:cNvPr id="135" name="Google Shape;135;p18"/>
            <p:cNvSpPr/>
            <p:nvPr/>
          </p:nvSpPr>
          <p:spPr>
            <a:xfrm>
              <a:off x="0" y="0"/>
              <a:ext cx="1248703" cy="1178959"/>
            </a:xfrm>
            <a:custGeom>
              <a:avLst/>
              <a:gdLst/>
              <a:ahLst/>
              <a:cxnLst/>
              <a:rect l="l" t="t" r="r" b="b"/>
              <a:pathLst>
                <a:path w="1248703" h="1178959" extrusionOk="0">
                  <a:moveTo>
                    <a:pt x="0" y="0"/>
                  </a:moveTo>
                  <a:lnTo>
                    <a:pt x="1248703" y="0"/>
                  </a:lnTo>
                  <a:lnTo>
                    <a:pt x="1248703" y="1178959"/>
                  </a:lnTo>
                  <a:lnTo>
                    <a:pt x="0" y="1178959"/>
                  </a:lnTo>
                  <a:close/>
                </a:path>
              </a:pathLst>
            </a:custGeom>
            <a:solidFill>
              <a:srgbClr val="D4D5D7"/>
            </a:solidFill>
            <a:ln>
              <a:noFill/>
            </a:ln>
          </p:spPr>
          <p:txBody>
            <a:bodyPr/>
            <a:lstStyle/>
            <a:p>
              <a:endParaRPr lang="en-US"/>
            </a:p>
          </p:txBody>
        </p:sp>
        <p:sp>
          <p:nvSpPr>
            <p:cNvPr id="136" name="Google Shape;136;p18"/>
            <p:cNvSpPr txBox="1"/>
            <p:nvPr/>
          </p:nvSpPr>
          <p:spPr>
            <a:xfrm>
              <a:off x="0" y="-85725"/>
              <a:ext cx="812700" cy="898500"/>
            </a:xfrm>
            <a:prstGeom prst="rect">
              <a:avLst/>
            </a:prstGeom>
            <a:noFill/>
            <a:ln>
              <a:noFill/>
            </a:ln>
          </p:spPr>
          <p:txBody>
            <a:bodyPr spcFirstLastPara="1" wrap="square" lIns="50800" tIns="50800" rIns="50800" bIns="50800" anchor="ctr" anchorCtr="0">
              <a:noAutofit/>
            </a:bodyPr>
            <a:lstStyle/>
            <a:p>
              <a:pPr marL="0" marR="0" lvl="0" indent="0" algn="ctr" rtl="0">
                <a:lnSpc>
                  <a:spcPct val="208333"/>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37" name="Google Shape;137;p18"/>
          <p:cNvGrpSpPr/>
          <p:nvPr/>
        </p:nvGrpSpPr>
        <p:grpSpPr>
          <a:xfrm>
            <a:off x="13745281" y="4635524"/>
            <a:ext cx="823738" cy="837127"/>
            <a:chOff x="1813" y="-9525"/>
            <a:chExt cx="809173" cy="822325"/>
          </a:xfrm>
        </p:grpSpPr>
        <p:sp>
          <p:nvSpPr>
            <p:cNvPr id="138" name="Google Shape;138;p18"/>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18"/>
            <p:cNvSpPr txBox="1"/>
            <p:nvPr/>
          </p:nvSpPr>
          <p:spPr>
            <a:xfrm>
              <a:off x="76200" y="-9525"/>
              <a:ext cx="660300" cy="746100"/>
            </a:xfrm>
            <a:prstGeom prst="rect">
              <a:avLst/>
            </a:prstGeom>
            <a:noFill/>
            <a:ln>
              <a:noFill/>
            </a:ln>
          </p:spPr>
          <p:txBody>
            <a:bodyPr spcFirstLastPara="1" wrap="square" lIns="50800" tIns="50800" rIns="50800" bIns="50800" anchor="ctr" anchorCtr="0">
              <a:noAutofit/>
            </a:bodyPr>
            <a:lstStyle/>
            <a:p>
              <a:pPr marL="0" marR="0" lvl="0" indent="0" algn="ctr" rtl="0">
                <a:lnSpc>
                  <a:spcPct val="208333"/>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140" name="Google Shape;140;p18"/>
          <p:cNvPicPr preferRelativeResize="0"/>
          <p:nvPr/>
        </p:nvPicPr>
        <p:blipFill rotWithShape="1">
          <a:blip r:embed="rId3">
            <a:alphaModFix/>
          </a:blip>
          <a:srcRect/>
          <a:stretch/>
        </p:blipFill>
        <p:spPr>
          <a:xfrm>
            <a:off x="13741650" y="4703155"/>
            <a:ext cx="806770" cy="806770"/>
          </a:xfrm>
          <a:prstGeom prst="rect">
            <a:avLst/>
          </a:prstGeom>
          <a:noFill/>
          <a:ln>
            <a:noFill/>
          </a:ln>
        </p:spPr>
      </p:pic>
      <p:grpSp>
        <p:nvGrpSpPr>
          <p:cNvPr id="141" name="Google Shape;141;p18"/>
          <p:cNvGrpSpPr/>
          <p:nvPr/>
        </p:nvGrpSpPr>
        <p:grpSpPr>
          <a:xfrm>
            <a:off x="1879982" y="4781051"/>
            <a:ext cx="4741200" cy="4801879"/>
            <a:chOff x="0" y="-85725"/>
            <a:chExt cx="1248703" cy="1264684"/>
          </a:xfrm>
        </p:grpSpPr>
        <p:sp>
          <p:nvSpPr>
            <p:cNvPr id="142" name="Google Shape;142;p18"/>
            <p:cNvSpPr/>
            <p:nvPr/>
          </p:nvSpPr>
          <p:spPr>
            <a:xfrm>
              <a:off x="0" y="0"/>
              <a:ext cx="1248703" cy="1178959"/>
            </a:xfrm>
            <a:custGeom>
              <a:avLst/>
              <a:gdLst/>
              <a:ahLst/>
              <a:cxnLst/>
              <a:rect l="l" t="t" r="r" b="b"/>
              <a:pathLst>
                <a:path w="1248703" h="1178959" extrusionOk="0">
                  <a:moveTo>
                    <a:pt x="0" y="0"/>
                  </a:moveTo>
                  <a:lnTo>
                    <a:pt x="1248703" y="0"/>
                  </a:lnTo>
                  <a:lnTo>
                    <a:pt x="1248703" y="1178959"/>
                  </a:lnTo>
                  <a:lnTo>
                    <a:pt x="0" y="1178959"/>
                  </a:lnTo>
                  <a:close/>
                </a:path>
              </a:pathLst>
            </a:custGeom>
            <a:solidFill>
              <a:srgbClr val="D4D5D7"/>
            </a:solidFill>
            <a:ln>
              <a:noFill/>
            </a:ln>
          </p:spPr>
          <p:txBody>
            <a:bodyPr/>
            <a:lstStyle/>
            <a:p>
              <a:endParaRPr lang="en-US"/>
            </a:p>
          </p:txBody>
        </p:sp>
        <p:sp>
          <p:nvSpPr>
            <p:cNvPr id="143" name="Google Shape;143;p18"/>
            <p:cNvSpPr txBox="1"/>
            <p:nvPr/>
          </p:nvSpPr>
          <p:spPr>
            <a:xfrm>
              <a:off x="0" y="-85725"/>
              <a:ext cx="812700" cy="898500"/>
            </a:xfrm>
            <a:prstGeom prst="rect">
              <a:avLst/>
            </a:prstGeom>
            <a:noFill/>
            <a:ln>
              <a:noFill/>
            </a:ln>
          </p:spPr>
          <p:txBody>
            <a:bodyPr spcFirstLastPara="1" wrap="square" lIns="50800" tIns="50800" rIns="50800" bIns="50800" anchor="ctr" anchorCtr="0">
              <a:noAutofit/>
            </a:bodyPr>
            <a:lstStyle/>
            <a:p>
              <a:pPr marL="0" marR="0" lvl="0" indent="0" algn="ctr" rtl="0">
                <a:lnSpc>
                  <a:spcPct val="208333"/>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44" name="Google Shape;144;p18"/>
          <p:cNvGrpSpPr/>
          <p:nvPr/>
        </p:nvGrpSpPr>
        <p:grpSpPr>
          <a:xfrm>
            <a:off x="3841531" y="4672757"/>
            <a:ext cx="823738" cy="837127"/>
            <a:chOff x="1813" y="-9525"/>
            <a:chExt cx="809173" cy="822325"/>
          </a:xfrm>
        </p:grpSpPr>
        <p:sp>
          <p:nvSpPr>
            <p:cNvPr id="145" name="Google Shape;145;p18"/>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18"/>
            <p:cNvSpPr txBox="1"/>
            <p:nvPr/>
          </p:nvSpPr>
          <p:spPr>
            <a:xfrm>
              <a:off x="76200" y="-9525"/>
              <a:ext cx="660300" cy="746100"/>
            </a:xfrm>
            <a:prstGeom prst="rect">
              <a:avLst/>
            </a:prstGeom>
            <a:noFill/>
            <a:ln>
              <a:noFill/>
            </a:ln>
          </p:spPr>
          <p:txBody>
            <a:bodyPr spcFirstLastPara="1" wrap="square" lIns="50800" tIns="50800" rIns="50800" bIns="50800" anchor="ctr" anchorCtr="0">
              <a:noAutofit/>
            </a:bodyPr>
            <a:lstStyle/>
            <a:p>
              <a:pPr marL="0" marR="0" lvl="0" indent="0" algn="ctr" rtl="0">
                <a:lnSpc>
                  <a:spcPct val="208333"/>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147" name="Google Shape;147;p18"/>
          <p:cNvPicPr preferRelativeResize="0"/>
          <p:nvPr/>
        </p:nvPicPr>
        <p:blipFill rotWithShape="1">
          <a:blip r:embed="rId4">
            <a:alphaModFix/>
          </a:blip>
          <a:srcRect/>
          <a:stretch/>
        </p:blipFill>
        <p:spPr>
          <a:xfrm>
            <a:off x="3834008" y="4665922"/>
            <a:ext cx="833148" cy="833148"/>
          </a:xfrm>
          <a:prstGeom prst="rect">
            <a:avLst/>
          </a:prstGeom>
          <a:noFill/>
          <a:ln>
            <a:noFill/>
          </a:ln>
        </p:spPr>
      </p:pic>
      <p:grpSp>
        <p:nvGrpSpPr>
          <p:cNvPr id="148" name="Google Shape;148;p18"/>
          <p:cNvGrpSpPr/>
          <p:nvPr/>
        </p:nvGrpSpPr>
        <p:grpSpPr>
          <a:xfrm>
            <a:off x="6830615" y="4781057"/>
            <a:ext cx="4741200" cy="4801879"/>
            <a:chOff x="0" y="-85725"/>
            <a:chExt cx="1248703" cy="1264684"/>
          </a:xfrm>
        </p:grpSpPr>
        <p:sp>
          <p:nvSpPr>
            <p:cNvPr id="149" name="Google Shape;149;p18"/>
            <p:cNvSpPr/>
            <p:nvPr/>
          </p:nvSpPr>
          <p:spPr>
            <a:xfrm>
              <a:off x="0" y="0"/>
              <a:ext cx="1248703" cy="1178959"/>
            </a:xfrm>
            <a:custGeom>
              <a:avLst/>
              <a:gdLst/>
              <a:ahLst/>
              <a:cxnLst/>
              <a:rect l="l" t="t" r="r" b="b"/>
              <a:pathLst>
                <a:path w="1248703" h="1178959" extrusionOk="0">
                  <a:moveTo>
                    <a:pt x="0" y="0"/>
                  </a:moveTo>
                  <a:lnTo>
                    <a:pt x="1248703" y="0"/>
                  </a:lnTo>
                  <a:lnTo>
                    <a:pt x="1248703" y="1178959"/>
                  </a:lnTo>
                  <a:lnTo>
                    <a:pt x="0" y="1178959"/>
                  </a:lnTo>
                  <a:close/>
                </a:path>
              </a:pathLst>
            </a:custGeom>
            <a:solidFill>
              <a:srgbClr val="D4D5D7"/>
            </a:solidFill>
            <a:ln>
              <a:noFill/>
            </a:ln>
          </p:spPr>
          <p:txBody>
            <a:bodyPr/>
            <a:lstStyle/>
            <a:p>
              <a:endParaRPr lang="en-US"/>
            </a:p>
          </p:txBody>
        </p:sp>
        <p:sp>
          <p:nvSpPr>
            <p:cNvPr id="150" name="Google Shape;150;p18"/>
            <p:cNvSpPr txBox="1"/>
            <p:nvPr/>
          </p:nvSpPr>
          <p:spPr>
            <a:xfrm>
              <a:off x="0" y="-85725"/>
              <a:ext cx="812700" cy="898500"/>
            </a:xfrm>
            <a:prstGeom prst="rect">
              <a:avLst/>
            </a:prstGeom>
            <a:noFill/>
            <a:ln>
              <a:noFill/>
            </a:ln>
          </p:spPr>
          <p:txBody>
            <a:bodyPr spcFirstLastPara="1" wrap="square" lIns="50800" tIns="50800" rIns="50800" bIns="50800" anchor="ctr" anchorCtr="0">
              <a:noAutofit/>
            </a:bodyPr>
            <a:lstStyle/>
            <a:p>
              <a:pPr marL="0" marR="0" lvl="0" indent="0" algn="ctr" rtl="0">
                <a:lnSpc>
                  <a:spcPct val="208333"/>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51" name="Google Shape;151;p18"/>
          <p:cNvGrpSpPr/>
          <p:nvPr/>
        </p:nvGrpSpPr>
        <p:grpSpPr>
          <a:xfrm>
            <a:off x="8734950" y="4656225"/>
            <a:ext cx="823738" cy="837127"/>
            <a:chOff x="1813" y="-9525"/>
            <a:chExt cx="809173" cy="822325"/>
          </a:xfrm>
        </p:grpSpPr>
        <p:sp>
          <p:nvSpPr>
            <p:cNvPr id="152" name="Google Shape;152;p18"/>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18"/>
            <p:cNvSpPr txBox="1"/>
            <p:nvPr/>
          </p:nvSpPr>
          <p:spPr>
            <a:xfrm>
              <a:off x="76200" y="-9525"/>
              <a:ext cx="660300" cy="746100"/>
            </a:xfrm>
            <a:prstGeom prst="rect">
              <a:avLst/>
            </a:prstGeom>
            <a:noFill/>
            <a:ln>
              <a:noFill/>
            </a:ln>
          </p:spPr>
          <p:txBody>
            <a:bodyPr spcFirstLastPara="1" wrap="square" lIns="50800" tIns="50800" rIns="50800" bIns="50800" anchor="ctr" anchorCtr="0">
              <a:noAutofit/>
            </a:bodyPr>
            <a:lstStyle/>
            <a:p>
              <a:pPr marL="0" marR="0" lvl="0" indent="0" algn="ctr" rtl="0">
                <a:lnSpc>
                  <a:spcPct val="208333"/>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154" name="Google Shape;154;p18"/>
          <p:cNvPicPr preferRelativeResize="0"/>
          <p:nvPr/>
        </p:nvPicPr>
        <p:blipFill rotWithShape="1">
          <a:blip r:embed="rId5">
            <a:alphaModFix/>
          </a:blip>
          <a:srcRect/>
          <a:stretch/>
        </p:blipFill>
        <p:spPr>
          <a:xfrm>
            <a:off x="8727426" y="4665922"/>
            <a:ext cx="833146" cy="833146"/>
          </a:xfrm>
          <a:prstGeom prst="rect">
            <a:avLst/>
          </a:prstGeom>
          <a:noFill/>
          <a:ln>
            <a:noFill/>
          </a:ln>
        </p:spPr>
      </p:pic>
      <p:grpSp>
        <p:nvGrpSpPr>
          <p:cNvPr id="155" name="Google Shape;155;p18"/>
          <p:cNvGrpSpPr/>
          <p:nvPr/>
        </p:nvGrpSpPr>
        <p:grpSpPr>
          <a:xfrm>
            <a:off x="0" y="1851882"/>
            <a:ext cx="18288118" cy="3411515"/>
            <a:chOff x="0" y="-85725"/>
            <a:chExt cx="4816592" cy="898500"/>
          </a:xfrm>
        </p:grpSpPr>
        <p:sp>
          <p:nvSpPr>
            <p:cNvPr id="156" name="Google Shape;156;p18"/>
            <p:cNvSpPr/>
            <p:nvPr/>
          </p:nvSpPr>
          <p:spPr>
            <a:xfrm>
              <a:off x="0" y="0"/>
              <a:ext cx="4816592" cy="597755"/>
            </a:xfrm>
            <a:custGeom>
              <a:avLst/>
              <a:gdLst/>
              <a:ahLst/>
              <a:cxnLst/>
              <a:rect l="l" t="t" r="r" b="b"/>
              <a:pathLst>
                <a:path w="4816592" h="597755" extrusionOk="0">
                  <a:moveTo>
                    <a:pt x="0" y="0"/>
                  </a:moveTo>
                  <a:lnTo>
                    <a:pt x="4816592" y="0"/>
                  </a:lnTo>
                  <a:lnTo>
                    <a:pt x="4816592" y="597755"/>
                  </a:lnTo>
                  <a:lnTo>
                    <a:pt x="0" y="597755"/>
                  </a:lnTo>
                  <a:close/>
                </a:path>
              </a:pathLst>
            </a:custGeom>
            <a:solidFill>
              <a:srgbClr val="000000"/>
            </a:solidFill>
            <a:ln>
              <a:noFill/>
            </a:ln>
          </p:spPr>
          <p:txBody>
            <a:bodyPr/>
            <a:lstStyle/>
            <a:p>
              <a:endParaRPr lang="en-US"/>
            </a:p>
          </p:txBody>
        </p:sp>
        <p:sp>
          <p:nvSpPr>
            <p:cNvPr id="157" name="Google Shape;157;p18"/>
            <p:cNvSpPr txBox="1"/>
            <p:nvPr/>
          </p:nvSpPr>
          <p:spPr>
            <a:xfrm>
              <a:off x="0" y="-85725"/>
              <a:ext cx="812700" cy="898500"/>
            </a:xfrm>
            <a:prstGeom prst="rect">
              <a:avLst/>
            </a:prstGeom>
            <a:noFill/>
            <a:ln>
              <a:noFill/>
            </a:ln>
          </p:spPr>
          <p:txBody>
            <a:bodyPr spcFirstLastPara="1" wrap="square" lIns="50800" tIns="50800" rIns="50800" bIns="50800" anchor="ctr" anchorCtr="0">
              <a:noAutofit/>
            </a:bodyPr>
            <a:lstStyle/>
            <a:p>
              <a:pPr marL="0" marR="0" lvl="0" indent="0" algn="ctr" rtl="0">
                <a:lnSpc>
                  <a:spcPct val="208333"/>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58" name="Google Shape;158;p18"/>
          <p:cNvSpPr txBox="1"/>
          <p:nvPr/>
        </p:nvSpPr>
        <p:spPr>
          <a:xfrm>
            <a:off x="5909384" y="944993"/>
            <a:ext cx="6474900" cy="677400"/>
          </a:xfrm>
          <a:prstGeom prst="rect">
            <a:avLst/>
          </a:prstGeom>
          <a:noFill/>
          <a:ln>
            <a:noFill/>
          </a:ln>
        </p:spPr>
        <p:txBody>
          <a:bodyPr spcFirstLastPara="1" wrap="square" lIns="0" tIns="0" rIns="0" bIns="0" anchor="t" anchorCtr="0">
            <a:normAutofit fontScale="85000" lnSpcReduction="20000"/>
          </a:bodyPr>
          <a:lstStyle/>
          <a:p>
            <a:pPr marL="0" marR="0" lvl="0" indent="0" algn="ctr" rtl="0">
              <a:lnSpc>
                <a:spcPct val="140000"/>
              </a:lnSpc>
              <a:spcBef>
                <a:spcPts val="0"/>
              </a:spcBef>
              <a:spcAft>
                <a:spcPts val="0"/>
              </a:spcAft>
              <a:buClr>
                <a:srgbClr val="000000"/>
              </a:buClr>
              <a:buSzPts val="4400"/>
              <a:buFont typeface="Arial"/>
              <a:buNone/>
            </a:pPr>
            <a:r>
              <a:rPr lang="en-US" sz="4400" b="1">
                <a:latin typeface="Raleway"/>
                <a:ea typeface="Raleway"/>
                <a:cs typeface="Raleway"/>
                <a:sym typeface="Raleway"/>
              </a:rPr>
              <a:t>Challenges/Solutions</a:t>
            </a:r>
            <a:endParaRPr sz="1400" b="1" i="0" u="none" strike="noStrike" cap="none">
              <a:solidFill>
                <a:srgbClr val="000000"/>
              </a:solidFill>
            </a:endParaRPr>
          </a:p>
        </p:txBody>
      </p:sp>
      <p:sp>
        <p:nvSpPr>
          <p:cNvPr id="159" name="Google Shape;159;p18"/>
          <p:cNvSpPr txBox="1"/>
          <p:nvPr/>
        </p:nvSpPr>
        <p:spPr>
          <a:xfrm>
            <a:off x="2374999" y="2180934"/>
            <a:ext cx="13449300" cy="2277600"/>
          </a:xfrm>
          <a:prstGeom prst="rect">
            <a:avLst/>
          </a:prstGeom>
          <a:noFill/>
          <a:ln>
            <a:noFill/>
          </a:ln>
        </p:spPr>
        <p:txBody>
          <a:bodyPr spcFirstLastPara="1" wrap="square" lIns="0" tIns="0" rIns="0" bIns="0" anchor="t" anchorCtr="0">
            <a:spAutoFit/>
          </a:bodyPr>
          <a:lstStyle/>
          <a:p>
            <a:pPr marL="0" marR="0" lvl="0" indent="0" algn="ctr" rtl="0">
              <a:lnSpc>
                <a:spcPct val="150038"/>
              </a:lnSpc>
              <a:spcBef>
                <a:spcPts val="0"/>
              </a:spcBef>
              <a:spcAft>
                <a:spcPts val="0"/>
              </a:spcAft>
              <a:buClr>
                <a:srgbClr val="000000"/>
              </a:buClr>
              <a:buSzPts val="2586"/>
              <a:buFont typeface="Arial"/>
              <a:buNone/>
            </a:pPr>
            <a:r>
              <a:rPr lang="en-US" sz="4886">
                <a:solidFill>
                  <a:srgbClr val="FFFFFF"/>
                </a:solidFill>
                <a:latin typeface="Raleway"/>
                <a:ea typeface="Raleway"/>
                <a:cs typeface="Raleway"/>
                <a:sym typeface="Raleway"/>
              </a:rPr>
              <a:t>LACK OF TRUST</a:t>
            </a:r>
            <a:endParaRPr sz="4886">
              <a:solidFill>
                <a:srgbClr val="FFFFFF"/>
              </a:solidFill>
              <a:latin typeface="Raleway"/>
              <a:ea typeface="Raleway"/>
              <a:cs typeface="Raleway"/>
              <a:sym typeface="Raleway"/>
            </a:endParaRPr>
          </a:p>
          <a:p>
            <a:pPr marL="0" marR="0" lvl="0" indent="0" algn="ctr" rtl="0">
              <a:lnSpc>
                <a:spcPct val="150038"/>
              </a:lnSpc>
              <a:spcBef>
                <a:spcPts val="0"/>
              </a:spcBef>
              <a:spcAft>
                <a:spcPts val="0"/>
              </a:spcAft>
              <a:buClr>
                <a:srgbClr val="000000"/>
              </a:buClr>
              <a:buSzPts val="2586"/>
              <a:buFont typeface="Arial"/>
              <a:buNone/>
            </a:pPr>
            <a:r>
              <a:rPr lang="en-US" sz="2986" i="1">
                <a:solidFill>
                  <a:srgbClr val="FFFFFF"/>
                </a:solidFill>
                <a:latin typeface="Raleway"/>
                <a:ea typeface="Raleway"/>
                <a:cs typeface="Raleway"/>
                <a:sym typeface="Raleway"/>
              </a:rPr>
              <a:t>“The toughest thing about the power of trust is that it’s difficult to build and very easy to destroy.” - Thomas J. Watson</a:t>
            </a:r>
            <a:endParaRPr sz="2986" i="1">
              <a:solidFill>
                <a:srgbClr val="FFFFFF"/>
              </a:solidFill>
              <a:latin typeface="Raleway"/>
              <a:ea typeface="Raleway"/>
              <a:cs typeface="Raleway"/>
              <a:sym typeface="Raleway"/>
            </a:endParaRPr>
          </a:p>
        </p:txBody>
      </p:sp>
      <p:sp>
        <p:nvSpPr>
          <p:cNvPr id="160" name="Google Shape;160;p18"/>
          <p:cNvSpPr txBox="1"/>
          <p:nvPr/>
        </p:nvSpPr>
        <p:spPr>
          <a:xfrm>
            <a:off x="2226699" y="6630133"/>
            <a:ext cx="3827100" cy="1764000"/>
          </a:xfrm>
          <a:prstGeom prst="rect">
            <a:avLst/>
          </a:prstGeom>
          <a:noFill/>
          <a:ln>
            <a:noFill/>
          </a:ln>
        </p:spPr>
        <p:txBody>
          <a:bodyPr spcFirstLastPara="1" wrap="square" lIns="0" tIns="0" rIns="0" bIns="0" anchor="t" anchorCtr="0">
            <a:spAutoFit/>
          </a:bodyPr>
          <a:lstStyle/>
          <a:p>
            <a:pPr marL="0" marR="0" lvl="0" indent="0" algn="ctr" rtl="0">
              <a:lnSpc>
                <a:spcPct val="150017"/>
              </a:lnSpc>
              <a:spcBef>
                <a:spcPts val="0"/>
              </a:spcBef>
              <a:spcAft>
                <a:spcPts val="0"/>
              </a:spcAft>
              <a:buClr>
                <a:srgbClr val="000000"/>
              </a:buClr>
              <a:buSzPts val="2865"/>
              <a:buFont typeface="Arial"/>
              <a:buNone/>
            </a:pPr>
            <a:r>
              <a:rPr lang="en-US" sz="2865" b="1">
                <a:solidFill>
                  <a:srgbClr val="122A45"/>
                </a:solidFill>
                <a:latin typeface="Raleway"/>
                <a:ea typeface="Raleway"/>
                <a:cs typeface="Raleway"/>
                <a:sym typeface="Raleway"/>
              </a:rPr>
              <a:t>UNRELIABLE</a:t>
            </a:r>
            <a:endParaRPr sz="2865" b="1">
              <a:solidFill>
                <a:srgbClr val="122A45"/>
              </a:solidFill>
              <a:latin typeface="Raleway"/>
              <a:ea typeface="Raleway"/>
              <a:cs typeface="Raleway"/>
              <a:sym typeface="Raleway"/>
            </a:endParaRPr>
          </a:p>
          <a:p>
            <a:pPr marL="0" marR="0" lvl="0" indent="0" algn="ctr" rtl="0">
              <a:lnSpc>
                <a:spcPct val="150017"/>
              </a:lnSpc>
              <a:spcBef>
                <a:spcPts val="0"/>
              </a:spcBef>
              <a:spcAft>
                <a:spcPts val="0"/>
              </a:spcAft>
              <a:buClr>
                <a:srgbClr val="000000"/>
              </a:buClr>
              <a:buSzPts val="2865"/>
              <a:buFont typeface="Arial"/>
              <a:buNone/>
            </a:pPr>
            <a:endParaRPr sz="2865" b="1">
              <a:solidFill>
                <a:srgbClr val="122A45"/>
              </a:solidFill>
              <a:latin typeface="Raleway"/>
              <a:ea typeface="Raleway"/>
              <a:cs typeface="Raleway"/>
              <a:sym typeface="Raleway"/>
            </a:endParaRPr>
          </a:p>
          <a:p>
            <a:pPr marL="0" marR="0" lvl="0" indent="0" algn="ctr" rtl="0">
              <a:lnSpc>
                <a:spcPct val="150017"/>
              </a:lnSpc>
              <a:spcBef>
                <a:spcPts val="0"/>
              </a:spcBef>
              <a:spcAft>
                <a:spcPts val="0"/>
              </a:spcAft>
              <a:buClr>
                <a:srgbClr val="000000"/>
              </a:buClr>
              <a:buSzPts val="2865"/>
              <a:buFont typeface="Arial"/>
              <a:buNone/>
            </a:pPr>
            <a:r>
              <a:rPr lang="en-US" sz="2865" b="1">
                <a:solidFill>
                  <a:srgbClr val="980000"/>
                </a:solidFill>
                <a:latin typeface="Raleway"/>
                <a:ea typeface="Raleway"/>
                <a:cs typeface="Raleway"/>
                <a:sym typeface="Raleway"/>
              </a:rPr>
              <a:t>RESPONSIBILITY</a:t>
            </a:r>
            <a:endParaRPr sz="2865" b="1">
              <a:solidFill>
                <a:srgbClr val="980000"/>
              </a:solidFill>
              <a:latin typeface="Raleway"/>
              <a:ea typeface="Raleway"/>
              <a:cs typeface="Raleway"/>
              <a:sym typeface="Raleway"/>
            </a:endParaRPr>
          </a:p>
        </p:txBody>
      </p:sp>
      <p:sp>
        <p:nvSpPr>
          <p:cNvPr id="161" name="Google Shape;161;p18"/>
          <p:cNvSpPr txBox="1"/>
          <p:nvPr/>
        </p:nvSpPr>
        <p:spPr>
          <a:xfrm>
            <a:off x="12255646" y="6533067"/>
            <a:ext cx="4038900" cy="1764000"/>
          </a:xfrm>
          <a:prstGeom prst="rect">
            <a:avLst/>
          </a:prstGeom>
          <a:noFill/>
          <a:ln>
            <a:noFill/>
          </a:ln>
        </p:spPr>
        <p:txBody>
          <a:bodyPr spcFirstLastPara="1" wrap="square" lIns="0" tIns="0" rIns="0" bIns="0" anchor="t" anchorCtr="0">
            <a:spAutoFit/>
          </a:bodyPr>
          <a:lstStyle/>
          <a:p>
            <a:pPr marL="0" marR="0" lvl="0" indent="0" algn="ctr" rtl="0">
              <a:lnSpc>
                <a:spcPct val="150017"/>
              </a:lnSpc>
              <a:spcBef>
                <a:spcPts val="0"/>
              </a:spcBef>
              <a:spcAft>
                <a:spcPts val="0"/>
              </a:spcAft>
              <a:buClr>
                <a:srgbClr val="000000"/>
              </a:buClr>
              <a:buSzPts val="2865"/>
              <a:buFont typeface="Arial"/>
              <a:buNone/>
            </a:pPr>
            <a:r>
              <a:rPr lang="en-US" sz="2865" b="1">
                <a:solidFill>
                  <a:srgbClr val="122A45"/>
                </a:solidFill>
                <a:latin typeface="Raleway"/>
                <a:ea typeface="Raleway"/>
                <a:cs typeface="Raleway"/>
                <a:sym typeface="Raleway"/>
              </a:rPr>
              <a:t>EXAGGERATES OR SPINS THE TRUTH</a:t>
            </a:r>
            <a:endParaRPr sz="2865" b="1">
              <a:solidFill>
                <a:srgbClr val="122A45"/>
              </a:solidFill>
              <a:latin typeface="Raleway"/>
              <a:ea typeface="Raleway"/>
              <a:cs typeface="Raleway"/>
              <a:sym typeface="Raleway"/>
            </a:endParaRPr>
          </a:p>
          <a:p>
            <a:pPr marL="0" marR="0" lvl="0" indent="0" algn="l" rtl="0">
              <a:lnSpc>
                <a:spcPct val="150017"/>
              </a:lnSpc>
              <a:spcBef>
                <a:spcPts val="0"/>
              </a:spcBef>
              <a:spcAft>
                <a:spcPts val="0"/>
              </a:spcAft>
              <a:buClr>
                <a:srgbClr val="000000"/>
              </a:buClr>
              <a:buSzPts val="2865"/>
              <a:buFont typeface="Arial"/>
              <a:buNone/>
            </a:pPr>
            <a:r>
              <a:rPr lang="en-US" sz="2865" b="1">
                <a:solidFill>
                  <a:srgbClr val="122A45"/>
                </a:solidFill>
                <a:latin typeface="Raleway"/>
                <a:ea typeface="Raleway"/>
                <a:cs typeface="Raleway"/>
                <a:sym typeface="Raleway"/>
              </a:rPr>
              <a:t>             </a:t>
            </a:r>
            <a:r>
              <a:rPr lang="en-US" sz="2865" b="1">
                <a:solidFill>
                  <a:srgbClr val="980000"/>
                </a:solidFill>
                <a:latin typeface="Raleway"/>
                <a:ea typeface="Raleway"/>
                <a:cs typeface="Raleway"/>
                <a:sym typeface="Raleway"/>
              </a:rPr>
              <a:t>HONESTY</a:t>
            </a:r>
            <a:endParaRPr sz="2865" b="1">
              <a:solidFill>
                <a:srgbClr val="980000"/>
              </a:solidFill>
              <a:latin typeface="Raleway"/>
              <a:ea typeface="Raleway"/>
              <a:cs typeface="Raleway"/>
              <a:sym typeface="Raleway"/>
            </a:endParaRPr>
          </a:p>
        </p:txBody>
      </p:sp>
      <p:sp>
        <p:nvSpPr>
          <p:cNvPr id="162" name="Google Shape;162;p18"/>
          <p:cNvSpPr txBox="1"/>
          <p:nvPr/>
        </p:nvSpPr>
        <p:spPr>
          <a:xfrm>
            <a:off x="7132880" y="6630120"/>
            <a:ext cx="4136700" cy="1765800"/>
          </a:xfrm>
          <a:prstGeom prst="rect">
            <a:avLst/>
          </a:prstGeom>
          <a:noFill/>
          <a:ln>
            <a:noFill/>
          </a:ln>
        </p:spPr>
        <p:txBody>
          <a:bodyPr spcFirstLastPara="1" wrap="square" lIns="0" tIns="0" rIns="0" bIns="0" anchor="t" anchorCtr="0">
            <a:spAutoFit/>
          </a:bodyPr>
          <a:lstStyle/>
          <a:p>
            <a:pPr marL="0" marR="0" lvl="0" indent="0" algn="ctr" rtl="0">
              <a:lnSpc>
                <a:spcPct val="150000"/>
              </a:lnSpc>
              <a:spcBef>
                <a:spcPts val="0"/>
              </a:spcBef>
              <a:spcAft>
                <a:spcPts val="0"/>
              </a:spcAft>
              <a:buClr>
                <a:srgbClr val="000000"/>
              </a:buClr>
              <a:buSzPts val="2868"/>
              <a:buFont typeface="Arial"/>
              <a:buNone/>
            </a:pPr>
            <a:r>
              <a:rPr lang="en-US" sz="2868" b="1">
                <a:solidFill>
                  <a:srgbClr val="122A45"/>
                </a:solidFill>
                <a:latin typeface="Raleway"/>
                <a:ea typeface="Raleway"/>
                <a:cs typeface="Raleway"/>
                <a:sym typeface="Raleway"/>
              </a:rPr>
              <a:t>WITHHOLDS KEY</a:t>
            </a:r>
            <a:endParaRPr sz="2868" b="1">
              <a:solidFill>
                <a:srgbClr val="122A45"/>
              </a:solidFill>
              <a:latin typeface="Raleway"/>
              <a:ea typeface="Raleway"/>
              <a:cs typeface="Raleway"/>
              <a:sym typeface="Raleway"/>
            </a:endParaRPr>
          </a:p>
          <a:p>
            <a:pPr marL="0" marR="0" lvl="0" indent="0" algn="ctr" rtl="0">
              <a:lnSpc>
                <a:spcPct val="150000"/>
              </a:lnSpc>
              <a:spcBef>
                <a:spcPts val="0"/>
              </a:spcBef>
              <a:spcAft>
                <a:spcPts val="0"/>
              </a:spcAft>
              <a:buClr>
                <a:srgbClr val="000000"/>
              </a:buClr>
              <a:buSzPts val="2868"/>
              <a:buFont typeface="Arial"/>
              <a:buNone/>
            </a:pPr>
            <a:r>
              <a:rPr lang="en-US" sz="2868" b="1">
                <a:solidFill>
                  <a:srgbClr val="122A45"/>
                </a:solidFill>
                <a:latin typeface="Raleway"/>
                <a:ea typeface="Raleway"/>
                <a:cs typeface="Raleway"/>
                <a:sym typeface="Raleway"/>
              </a:rPr>
              <a:t> INFORMATION</a:t>
            </a:r>
            <a:endParaRPr sz="2868" b="1">
              <a:solidFill>
                <a:srgbClr val="122A45"/>
              </a:solidFill>
              <a:latin typeface="Raleway"/>
              <a:ea typeface="Raleway"/>
              <a:cs typeface="Raleway"/>
              <a:sym typeface="Raleway"/>
            </a:endParaRPr>
          </a:p>
          <a:p>
            <a:pPr marL="914400" marR="0" lvl="0" indent="0" algn="l" rtl="0">
              <a:lnSpc>
                <a:spcPct val="150000"/>
              </a:lnSpc>
              <a:spcBef>
                <a:spcPts val="0"/>
              </a:spcBef>
              <a:spcAft>
                <a:spcPts val="0"/>
              </a:spcAft>
              <a:buClr>
                <a:srgbClr val="000000"/>
              </a:buClr>
              <a:buSzPts val="2868"/>
              <a:buFont typeface="Arial"/>
              <a:buNone/>
            </a:pPr>
            <a:r>
              <a:rPr lang="en-US" sz="2868" b="1">
                <a:solidFill>
                  <a:srgbClr val="122A45"/>
                </a:solidFill>
                <a:latin typeface="Raleway"/>
                <a:ea typeface="Raleway"/>
                <a:cs typeface="Raleway"/>
                <a:sym typeface="Raleway"/>
              </a:rPr>
              <a:t>  </a:t>
            </a:r>
            <a:r>
              <a:rPr lang="en-US" sz="2868" b="1">
                <a:solidFill>
                  <a:srgbClr val="980000"/>
                </a:solidFill>
                <a:latin typeface="Raleway"/>
                <a:ea typeface="Raleway"/>
                <a:cs typeface="Raleway"/>
                <a:sym typeface="Raleway"/>
              </a:rPr>
              <a:t>SINCERITY</a:t>
            </a:r>
            <a:endParaRPr sz="2868" b="1">
              <a:solidFill>
                <a:srgbClr val="980000"/>
              </a:solidFill>
              <a:latin typeface="Raleway"/>
              <a:ea typeface="Raleway"/>
              <a:cs typeface="Raleway"/>
              <a:sym typeface="Raleway"/>
            </a:endParaRPr>
          </a:p>
        </p:txBody>
      </p:sp>
      <p:sp>
        <p:nvSpPr>
          <p:cNvPr id="163" name="Google Shape;163;p18"/>
          <p:cNvSpPr txBox="1"/>
          <p:nvPr/>
        </p:nvSpPr>
        <p:spPr>
          <a:xfrm>
            <a:off x="2226691" y="7287569"/>
            <a:ext cx="4047900" cy="215400"/>
          </a:xfrm>
          <a:prstGeom prst="rect">
            <a:avLst/>
          </a:prstGeom>
          <a:noFill/>
          <a:ln>
            <a:noFill/>
          </a:ln>
        </p:spPr>
        <p:txBody>
          <a:bodyPr spcFirstLastPara="1" wrap="square" lIns="0" tIns="0" rIns="0" bIns="0" anchor="t" anchorCtr="0">
            <a:spAutoFit/>
          </a:bodyPr>
          <a:lstStyle/>
          <a:p>
            <a:pPr marL="0" marR="0" lvl="0" indent="0" algn="ctr" rtl="0">
              <a:lnSpc>
                <a:spcPct val="150135"/>
              </a:lnSpc>
              <a:spcBef>
                <a:spcPts val="0"/>
              </a:spcBef>
              <a:spcAft>
                <a:spcPts val="0"/>
              </a:spcAft>
              <a:buClr>
                <a:srgbClr val="000000"/>
              </a:buClr>
              <a:buSzPts val="1845"/>
              <a:buFont typeface="Arial"/>
              <a:buNone/>
            </a:pPr>
            <a:endParaRPr sz="1400" b="0" i="0" u="none" strike="noStrike" cap="none">
              <a:solidFill>
                <a:srgbClr val="000000"/>
              </a:solidFill>
              <a:latin typeface="Arial"/>
              <a:ea typeface="Arial"/>
              <a:cs typeface="Arial"/>
              <a:sym typeface="Arial"/>
            </a:endParaRPr>
          </a:p>
        </p:txBody>
      </p:sp>
      <p:sp>
        <p:nvSpPr>
          <p:cNvPr id="164" name="Google Shape;164;p18"/>
          <p:cNvSpPr txBox="1"/>
          <p:nvPr/>
        </p:nvSpPr>
        <p:spPr>
          <a:xfrm>
            <a:off x="7075705" y="7287569"/>
            <a:ext cx="4047900" cy="215400"/>
          </a:xfrm>
          <a:prstGeom prst="rect">
            <a:avLst/>
          </a:prstGeom>
          <a:noFill/>
          <a:ln>
            <a:noFill/>
          </a:ln>
        </p:spPr>
        <p:txBody>
          <a:bodyPr spcFirstLastPara="1" wrap="square" lIns="0" tIns="0" rIns="0" bIns="0" anchor="t" anchorCtr="0">
            <a:spAutoFit/>
          </a:bodyPr>
          <a:lstStyle/>
          <a:p>
            <a:pPr marL="0" marR="0" lvl="0" indent="0" algn="ctr" rtl="0">
              <a:lnSpc>
                <a:spcPct val="150135"/>
              </a:lnSpc>
              <a:spcBef>
                <a:spcPts val="0"/>
              </a:spcBef>
              <a:spcAft>
                <a:spcPts val="0"/>
              </a:spcAft>
              <a:buClr>
                <a:srgbClr val="000000"/>
              </a:buClr>
              <a:buSzPts val="1845"/>
              <a:buFont typeface="Arial"/>
              <a:buNone/>
            </a:pPr>
            <a:endParaRPr sz="1400" b="0" i="0" u="none" strike="noStrike" cap="none">
              <a:solidFill>
                <a:srgbClr val="000000"/>
              </a:solidFill>
              <a:latin typeface="Arial"/>
              <a:ea typeface="Arial"/>
              <a:cs typeface="Arial"/>
              <a:sym typeface="Arial"/>
            </a:endParaRPr>
          </a:p>
        </p:txBody>
      </p:sp>
      <p:sp>
        <p:nvSpPr>
          <p:cNvPr id="165" name="Google Shape;165;p18"/>
          <p:cNvSpPr txBox="1"/>
          <p:nvPr/>
        </p:nvSpPr>
        <p:spPr>
          <a:xfrm>
            <a:off x="12121146" y="7044344"/>
            <a:ext cx="4047900" cy="215400"/>
          </a:xfrm>
          <a:prstGeom prst="rect">
            <a:avLst/>
          </a:prstGeom>
          <a:noFill/>
          <a:ln>
            <a:noFill/>
          </a:ln>
        </p:spPr>
        <p:txBody>
          <a:bodyPr spcFirstLastPara="1" wrap="square" lIns="0" tIns="0" rIns="0" bIns="0" anchor="t" anchorCtr="0">
            <a:spAutoFit/>
          </a:bodyPr>
          <a:lstStyle/>
          <a:p>
            <a:pPr marL="0" marR="0" lvl="0" indent="0" algn="ctr" rtl="0">
              <a:lnSpc>
                <a:spcPct val="150135"/>
              </a:lnSpc>
              <a:spcBef>
                <a:spcPts val="0"/>
              </a:spcBef>
              <a:spcAft>
                <a:spcPts val="0"/>
              </a:spcAft>
              <a:buClr>
                <a:srgbClr val="000000"/>
              </a:buClr>
              <a:buSzPts val="1845"/>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Google Shape;170;p19"/>
          <p:cNvPicPr preferRelativeResize="0"/>
          <p:nvPr/>
        </p:nvPicPr>
        <p:blipFill rotWithShape="1">
          <a:blip r:embed="rId3">
            <a:alphaModFix/>
          </a:blip>
          <a:srcRect t="7705" b="7705"/>
          <a:stretch/>
        </p:blipFill>
        <p:spPr>
          <a:xfrm>
            <a:off x="0" y="0"/>
            <a:ext cx="18287997" cy="10287001"/>
          </a:xfrm>
          <a:prstGeom prst="rect">
            <a:avLst/>
          </a:prstGeom>
          <a:noFill/>
          <a:ln>
            <a:noFill/>
          </a:ln>
        </p:spPr>
      </p:pic>
      <p:sp>
        <p:nvSpPr>
          <p:cNvPr id="171" name="Google Shape;171;p19"/>
          <p:cNvSpPr txBox="1"/>
          <p:nvPr/>
        </p:nvSpPr>
        <p:spPr>
          <a:xfrm>
            <a:off x="2539204" y="6647607"/>
            <a:ext cx="13209600" cy="215400"/>
          </a:xfrm>
          <a:prstGeom prst="rect">
            <a:avLst/>
          </a:prstGeom>
          <a:noFill/>
          <a:ln>
            <a:noFill/>
          </a:ln>
        </p:spPr>
        <p:txBody>
          <a:bodyPr spcFirstLastPara="1" wrap="square" lIns="0" tIns="0" rIns="0" bIns="0" anchor="t" anchorCtr="0">
            <a:spAutoFit/>
          </a:bodyPr>
          <a:lstStyle/>
          <a:p>
            <a:pPr marL="0" marR="0" lvl="0" indent="0" algn="ctr" rtl="0">
              <a:lnSpc>
                <a:spcPct val="150017"/>
              </a:lnSpc>
              <a:spcBef>
                <a:spcPts val="0"/>
              </a:spcBef>
              <a:spcAft>
                <a:spcPts val="0"/>
              </a:spcAft>
              <a:buClr>
                <a:srgbClr val="000000"/>
              </a:buClr>
              <a:buSzPts val="2799"/>
              <a:buFont typeface="Arial"/>
              <a:buNone/>
            </a:pPr>
            <a:endParaRPr sz="1400" b="0" i="0" u="none" strike="noStrike" cap="none">
              <a:solidFill>
                <a:srgbClr val="000000"/>
              </a:solidFill>
              <a:latin typeface="Arial"/>
              <a:ea typeface="Arial"/>
              <a:cs typeface="Arial"/>
              <a:sym typeface="Arial"/>
            </a:endParaRPr>
          </a:p>
        </p:txBody>
      </p:sp>
      <p:sp>
        <p:nvSpPr>
          <p:cNvPr id="172" name="Google Shape;172;p19"/>
          <p:cNvSpPr txBox="1"/>
          <p:nvPr/>
        </p:nvSpPr>
        <p:spPr>
          <a:xfrm>
            <a:off x="3373982" y="2326108"/>
            <a:ext cx="11540100" cy="215400"/>
          </a:xfrm>
          <a:prstGeom prst="rect">
            <a:avLst/>
          </a:prstGeom>
          <a:noFill/>
          <a:ln>
            <a:noFill/>
          </a:ln>
        </p:spPr>
        <p:txBody>
          <a:bodyPr spcFirstLastPara="1" wrap="square" lIns="0" tIns="0" rIns="0" bIns="0" anchor="t" anchorCtr="0">
            <a:spAutoFit/>
          </a:bodyPr>
          <a:lstStyle/>
          <a:p>
            <a:pPr marL="0" marR="0" lvl="0" indent="0" algn="ctr" rtl="0">
              <a:lnSpc>
                <a:spcPct val="131003"/>
              </a:lnSpc>
              <a:spcBef>
                <a:spcPts val="0"/>
              </a:spcBef>
              <a:spcAft>
                <a:spcPts val="0"/>
              </a:spcAft>
              <a:buClr>
                <a:srgbClr val="000000"/>
              </a:buClr>
              <a:buSzPts val="9428"/>
              <a:buFont typeface="Arial"/>
              <a:buNone/>
            </a:pPr>
            <a:endParaRPr sz="1400" b="0" i="0" u="none" strike="noStrike" cap="none">
              <a:solidFill>
                <a:srgbClr val="000000"/>
              </a:solidFill>
              <a:latin typeface="Arial"/>
              <a:ea typeface="Arial"/>
              <a:cs typeface="Arial"/>
              <a:sym typeface="Arial"/>
            </a:endParaRPr>
          </a:p>
        </p:txBody>
      </p:sp>
      <p:sp>
        <p:nvSpPr>
          <p:cNvPr id="173" name="Google Shape;173;p19"/>
          <p:cNvSpPr txBox="1"/>
          <p:nvPr/>
        </p:nvSpPr>
        <p:spPr>
          <a:xfrm>
            <a:off x="-1588263" y="1558574"/>
            <a:ext cx="18288000" cy="215400"/>
          </a:xfrm>
          <a:prstGeom prst="rect">
            <a:avLst/>
          </a:prstGeom>
          <a:noFill/>
          <a:ln>
            <a:noFill/>
          </a:ln>
        </p:spPr>
        <p:txBody>
          <a:bodyPr spcFirstLastPara="1" wrap="square" lIns="0" tIns="0" rIns="0" bIns="0" anchor="t" anchorCtr="0">
            <a:spAutoFit/>
          </a:bodyPr>
          <a:lstStyle/>
          <a:p>
            <a:pPr marL="0" marR="0" lvl="0" indent="0" algn="ctr" rtl="0">
              <a:lnSpc>
                <a:spcPct val="113969"/>
              </a:lnSpc>
              <a:spcBef>
                <a:spcPts val="0"/>
              </a:spcBef>
              <a:spcAft>
                <a:spcPts val="0"/>
              </a:spcAft>
              <a:buClr>
                <a:srgbClr val="000000"/>
              </a:buClr>
              <a:buSzPts val="3300"/>
              <a:buFont typeface="Arial"/>
              <a:buNone/>
            </a:pPr>
            <a:endParaRPr sz="1400" b="0" i="0" u="none" strike="noStrike" cap="none">
              <a:solidFill>
                <a:srgbClr val="000000"/>
              </a:solidFill>
              <a:latin typeface="Arial"/>
              <a:ea typeface="Arial"/>
              <a:cs typeface="Arial"/>
              <a:sym typeface="Arial"/>
            </a:endParaRPr>
          </a:p>
        </p:txBody>
      </p:sp>
      <p:pic>
        <p:nvPicPr>
          <p:cNvPr id="174" name="Google Shape;174;p19"/>
          <p:cNvPicPr preferRelativeResize="0"/>
          <p:nvPr/>
        </p:nvPicPr>
        <p:blipFill>
          <a:blip r:embed="rId4">
            <a:alphaModFix/>
          </a:blip>
          <a:stretch>
            <a:fillRect/>
          </a:stretch>
        </p:blipFill>
        <p:spPr>
          <a:xfrm>
            <a:off x="0" y="8192025"/>
            <a:ext cx="5418025" cy="2094976"/>
          </a:xfrm>
          <a:prstGeom prst="rect">
            <a:avLst/>
          </a:prstGeom>
          <a:noFill/>
          <a:ln>
            <a:noFill/>
          </a:ln>
        </p:spPr>
      </p:pic>
      <p:sp>
        <p:nvSpPr>
          <p:cNvPr id="175" name="Google Shape;175;p19"/>
          <p:cNvSpPr txBox="1"/>
          <p:nvPr/>
        </p:nvSpPr>
        <p:spPr>
          <a:xfrm>
            <a:off x="4983000" y="758175"/>
            <a:ext cx="8322000" cy="1092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5900">
                <a:solidFill>
                  <a:srgbClr val="D4D5D7"/>
                </a:solidFill>
                <a:latin typeface="Calibri"/>
                <a:ea typeface="Calibri"/>
                <a:cs typeface="Calibri"/>
                <a:sym typeface="Calibri"/>
              </a:rPr>
              <a:t>RESPONSIBILITY</a:t>
            </a:r>
            <a:endParaRPr sz="5900">
              <a:solidFill>
                <a:srgbClr val="D4D5D7"/>
              </a:solidFill>
              <a:latin typeface="Calibri"/>
              <a:ea typeface="Calibri"/>
              <a:cs typeface="Calibri"/>
              <a:sym typeface="Calibri"/>
            </a:endParaRPr>
          </a:p>
        </p:txBody>
      </p:sp>
      <p:sp>
        <p:nvSpPr>
          <p:cNvPr id="176" name="Google Shape;176;p19"/>
          <p:cNvSpPr txBox="1"/>
          <p:nvPr/>
        </p:nvSpPr>
        <p:spPr>
          <a:xfrm>
            <a:off x="4983025" y="1851075"/>
            <a:ext cx="83220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600" i="1">
                <a:solidFill>
                  <a:srgbClr val="D4D5D7"/>
                </a:solidFill>
                <a:latin typeface="Calibri"/>
                <a:ea typeface="Calibri"/>
                <a:cs typeface="Calibri"/>
                <a:sym typeface="Calibri"/>
              </a:rPr>
              <a:t>Knowing and doing what is expected of me.</a:t>
            </a:r>
            <a:endParaRPr sz="3600" i="1">
              <a:solidFill>
                <a:srgbClr val="D4D5D7"/>
              </a:solidFill>
              <a:latin typeface="Calibri"/>
              <a:ea typeface="Calibri"/>
              <a:cs typeface="Calibri"/>
              <a:sym typeface="Calibri"/>
            </a:endParaRPr>
          </a:p>
        </p:txBody>
      </p:sp>
      <p:sp>
        <p:nvSpPr>
          <p:cNvPr id="177" name="Google Shape;177;p19"/>
          <p:cNvSpPr txBox="1"/>
          <p:nvPr/>
        </p:nvSpPr>
        <p:spPr>
          <a:xfrm>
            <a:off x="2730600" y="3319500"/>
            <a:ext cx="13018200" cy="3648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4500">
                <a:solidFill>
                  <a:srgbClr val="D4D5D7"/>
                </a:solidFill>
                <a:latin typeface="Calibri"/>
                <a:ea typeface="Calibri"/>
                <a:cs typeface="Calibri"/>
                <a:sym typeface="Calibri"/>
              </a:rPr>
              <a:t>How do people learn what is expected of them in your department?</a:t>
            </a:r>
            <a:endParaRPr sz="4500">
              <a:solidFill>
                <a:srgbClr val="D4D5D7"/>
              </a:solidFill>
              <a:latin typeface="Calibri"/>
              <a:ea typeface="Calibri"/>
              <a:cs typeface="Calibri"/>
              <a:sym typeface="Calibri"/>
            </a:endParaRPr>
          </a:p>
          <a:p>
            <a:pPr marL="0" lvl="0" indent="0" algn="ctr" rtl="0">
              <a:spcBef>
                <a:spcPts val="0"/>
              </a:spcBef>
              <a:spcAft>
                <a:spcPts val="0"/>
              </a:spcAft>
              <a:buNone/>
            </a:pPr>
            <a:endParaRPr sz="4500">
              <a:solidFill>
                <a:srgbClr val="D4D5D7"/>
              </a:solidFill>
              <a:latin typeface="Calibri"/>
              <a:ea typeface="Calibri"/>
              <a:cs typeface="Calibri"/>
              <a:sym typeface="Calibri"/>
            </a:endParaRPr>
          </a:p>
          <a:p>
            <a:pPr marL="0" lvl="0" indent="0" algn="ctr" rtl="0">
              <a:spcBef>
                <a:spcPts val="0"/>
              </a:spcBef>
              <a:spcAft>
                <a:spcPts val="0"/>
              </a:spcAft>
              <a:buNone/>
            </a:pPr>
            <a:r>
              <a:rPr lang="en-US" sz="4500">
                <a:solidFill>
                  <a:srgbClr val="D4D5D7"/>
                </a:solidFill>
                <a:latin typeface="Calibri"/>
                <a:ea typeface="Calibri"/>
                <a:cs typeface="Calibri"/>
                <a:sym typeface="Calibri"/>
              </a:rPr>
              <a:t>How can a person demonstrate responsibility in your department?</a:t>
            </a:r>
            <a:endParaRPr sz="4500">
              <a:solidFill>
                <a:srgbClr val="D4D5D7"/>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81"/>
        <p:cNvGrpSpPr/>
        <p:nvPr/>
      </p:nvGrpSpPr>
      <p:grpSpPr>
        <a:xfrm>
          <a:off x="0" y="0"/>
          <a:ext cx="0" cy="0"/>
          <a:chOff x="0" y="0"/>
          <a:chExt cx="0" cy="0"/>
        </a:xfrm>
      </p:grpSpPr>
      <p:sp>
        <p:nvSpPr>
          <p:cNvPr id="182" name="Google Shape;182;p20"/>
          <p:cNvSpPr/>
          <p:nvPr/>
        </p:nvSpPr>
        <p:spPr>
          <a:xfrm>
            <a:off x="4654801" y="-325948"/>
            <a:ext cx="13946737" cy="11157832"/>
          </a:xfrm>
          <a:custGeom>
            <a:avLst/>
            <a:gdLst/>
            <a:ahLst/>
            <a:cxnLst/>
            <a:rect l="l" t="t" r="r" b="b"/>
            <a:pathLst>
              <a:path w="8340544" h="6672700" extrusionOk="0">
                <a:moveTo>
                  <a:pt x="8216084" y="6672700"/>
                </a:moveTo>
                <a:lnTo>
                  <a:pt x="124460" y="6672700"/>
                </a:lnTo>
                <a:cubicBezTo>
                  <a:pt x="55880" y="6672700"/>
                  <a:pt x="0" y="6616819"/>
                  <a:pt x="0" y="6548240"/>
                </a:cubicBezTo>
                <a:lnTo>
                  <a:pt x="0" y="124460"/>
                </a:lnTo>
                <a:cubicBezTo>
                  <a:pt x="0" y="55880"/>
                  <a:pt x="55880" y="0"/>
                  <a:pt x="124460" y="0"/>
                </a:cubicBezTo>
                <a:lnTo>
                  <a:pt x="8216085" y="0"/>
                </a:lnTo>
                <a:cubicBezTo>
                  <a:pt x="8284664" y="0"/>
                  <a:pt x="8340544" y="55880"/>
                  <a:pt x="8340544" y="124460"/>
                </a:cubicBezTo>
                <a:lnTo>
                  <a:pt x="8340544" y="6548240"/>
                </a:lnTo>
                <a:cubicBezTo>
                  <a:pt x="8340544" y="6616819"/>
                  <a:pt x="8284664" y="6672700"/>
                  <a:pt x="8216085" y="667270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3" name="Google Shape;183;p20"/>
          <p:cNvPicPr preferRelativeResize="0"/>
          <p:nvPr/>
        </p:nvPicPr>
        <p:blipFill rotWithShape="1">
          <a:blip r:embed="rId3">
            <a:alphaModFix amt="19999"/>
          </a:blip>
          <a:srcRect l="39436" r="279"/>
          <a:stretch/>
        </p:blipFill>
        <p:spPr>
          <a:xfrm>
            <a:off x="0" y="0"/>
            <a:ext cx="4654801" cy="10287000"/>
          </a:xfrm>
          <a:prstGeom prst="rect">
            <a:avLst/>
          </a:prstGeom>
          <a:noFill/>
          <a:ln>
            <a:noFill/>
          </a:ln>
        </p:spPr>
      </p:pic>
      <p:sp>
        <p:nvSpPr>
          <p:cNvPr id="184" name="Google Shape;184;p20"/>
          <p:cNvSpPr txBox="1"/>
          <p:nvPr/>
        </p:nvSpPr>
        <p:spPr>
          <a:xfrm>
            <a:off x="6702759" y="1660444"/>
            <a:ext cx="10413600" cy="21540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rgbClr val="000000"/>
              </a:buClr>
              <a:buSzPts val="2786"/>
              <a:buFont typeface="Arial"/>
              <a:buNone/>
            </a:pPr>
            <a:endParaRPr sz="1400" b="0" i="0" u="none" strike="noStrike" cap="none">
              <a:solidFill>
                <a:srgbClr val="000000"/>
              </a:solidFill>
              <a:latin typeface="Arial"/>
              <a:ea typeface="Arial"/>
              <a:cs typeface="Arial"/>
              <a:sym typeface="Arial"/>
            </a:endParaRPr>
          </a:p>
        </p:txBody>
      </p:sp>
      <p:sp>
        <p:nvSpPr>
          <p:cNvPr id="185" name="Google Shape;185;p20"/>
          <p:cNvSpPr txBox="1"/>
          <p:nvPr/>
        </p:nvSpPr>
        <p:spPr>
          <a:xfrm>
            <a:off x="2076700" y="781163"/>
            <a:ext cx="220500" cy="8943600"/>
          </a:xfrm>
          <a:prstGeom prst="rect">
            <a:avLst/>
          </a:prstGeom>
          <a:noFill/>
          <a:ln>
            <a:noFill/>
          </a:ln>
        </p:spPr>
        <p:txBody>
          <a:bodyPr spcFirstLastPara="1" wrap="square" lIns="0" tIns="0" rIns="0" bIns="0" anchor="t" anchorCtr="0">
            <a:noAutofit/>
          </a:bodyPr>
          <a:lstStyle/>
          <a:p>
            <a:pPr marL="0" marR="0" lvl="0" indent="0" algn="l" rtl="0">
              <a:lnSpc>
                <a:spcPct val="97999"/>
              </a:lnSpc>
              <a:spcBef>
                <a:spcPts val="0"/>
              </a:spcBef>
              <a:spcAft>
                <a:spcPts val="0"/>
              </a:spcAft>
              <a:buClr>
                <a:srgbClr val="000000"/>
              </a:buClr>
              <a:buSzPts val="5999"/>
              <a:buFont typeface="Arial"/>
              <a:buNone/>
            </a:pPr>
            <a:r>
              <a:rPr lang="en-US" sz="4200" b="1">
                <a:solidFill>
                  <a:srgbClr val="D4D5D7"/>
                </a:solidFill>
              </a:rPr>
              <a:t>RESPONSIBILITY</a:t>
            </a:r>
            <a:endParaRPr sz="5000" b="1" i="0" u="none" strike="noStrike" cap="none">
              <a:solidFill>
                <a:srgbClr val="D4D5D7"/>
              </a:solidFill>
            </a:endParaRPr>
          </a:p>
        </p:txBody>
      </p:sp>
      <p:sp>
        <p:nvSpPr>
          <p:cNvPr id="186" name="Google Shape;186;p20"/>
          <p:cNvSpPr txBox="1"/>
          <p:nvPr/>
        </p:nvSpPr>
        <p:spPr>
          <a:xfrm>
            <a:off x="6702759" y="762000"/>
            <a:ext cx="12881400" cy="215400"/>
          </a:xfrm>
          <a:prstGeom prst="rect">
            <a:avLst/>
          </a:prstGeom>
          <a:noFill/>
          <a:ln>
            <a:noFill/>
          </a:ln>
        </p:spPr>
        <p:txBody>
          <a:bodyPr spcFirstLastPara="1" wrap="square" lIns="0" tIns="0" rIns="0" bIns="0" anchor="t" anchorCtr="0">
            <a:spAutoFit/>
          </a:bodyPr>
          <a:lstStyle/>
          <a:p>
            <a:pPr marL="0" marR="0" lvl="0" indent="0" algn="l" rtl="0">
              <a:lnSpc>
                <a:spcPct val="140010"/>
              </a:lnSpc>
              <a:spcBef>
                <a:spcPts val="0"/>
              </a:spcBef>
              <a:spcAft>
                <a:spcPts val="0"/>
              </a:spcAft>
              <a:buClr>
                <a:srgbClr val="000000"/>
              </a:buClr>
              <a:buSzPts val="3999"/>
              <a:buFont typeface="Arial"/>
              <a:buNone/>
            </a:pPr>
            <a:endParaRPr sz="1400" b="0" i="0" u="none" strike="noStrike" cap="none">
              <a:solidFill>
                <a:srgbClr val="000000"/>
              </a:solidFill>
              <a:latin typeface="Arial"/>
              <a:ea typeface="Arial"/>
              <a:cs typeface="Arial"/>
              <a:sym typeface="Arial"/>
            </a:endParaRPr>
          </a:p>
        </p:txBody>
      </p:sp>
      <p:sp>
        <p:nvSpPr>
          <p:cNvPr id="187" name="Google Shape;187;p20"/>
          <p:cNvSpPr txBox="1"/>
          <p:nvPr/>
        </p:nvSpPr>
        <p:spPr>
          <a:xfrm>
            <a:off x="6702759" y="4453463"/>
            <a:ext cx="10413600" cy="21540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rgbClr val="000000"/>
              </a:buClr>
              <a:buSzPts val="2786"/>
              <a:buFont typeface="Arial"/>
              <a:buNone/>
            </a:pPr>
            <a:endParaRPr sz="1400" b="0" i="0" u="none" strike="noStrike" cap="none">
              <a:solidFill>
                <a:srgbClr val="000000"/>
              </a:solidFill>
              <a:latin typeface="Arial"/>
              <a:ea typeface="Arial"/>
              <a:cs typeface="Arial"/>
              <a:sym typeface="Arial"/>
            </a:endParaRPr>
          </a:p>
        </p:txBody>
      </p:sp>
      <p:sp>
        <p:nvSpPr>
          <p:cNvPr id="188" name="Google Shape;188;p20"/>
          <p:cNvSpPr txBox="1"/>
          <p:nvPr/>
        </p:nvSpPr>
        <p:spPr>
          <a:xfrm>
            <a:off x="6702759" y="3554938"/>
            <a:ext cx="12881400" cy="215400"/>
          </a:xfrm>
          <a:prstGeom prst="rect">
            <a:avLst/>
          </a:prstGeom>
          <a:noFill/>
          <a:ln>
            <a:noFill/>
          </a:ln>
        </p:spPr>
        <p:txBody>
          <a:bodyPr spcFirstLastPara="1" wrap="square" lIns="0" tIns="0" rIns="0" bIns="0" anchor="t" anchorCtr="0">
            <a:spAutoFit/>
          </a:bodyPr>
          <a:lstStyle/>
          <a:p>
            <a:pPr marL="0" marR="0" lvl="0" indent="0" algn="l" rtl="0">
              <a:lnSpc>
                <a:spcPct val="140010"/>
              </a:lnSpc>
              <a:spcBef>
                <a:spcPts val="0"/>
              </a:spcBef>
              <a:spcAft>
                <a:spcPts val="0"/>
              </a:spcAft>
              <a:buClr>
                <a:srgbClr val="000000"/>
              </a:buClr>
              <a:buSzPts val="3999"/>
              <a:buFont typeface="Arial"/>
              <a:buNone/>
            </a:pPr>
            <a:endParaRPr sz="1400" b="0" i="0" u="none" strike="noStrike" cap="none">
              <a:solidFill>
                <a:srgbClr val="000000"/>
              </a:solidFill>
              <a:latin typeface="Arial"/>
              <a:ea typeface="Arial"/>
              <a:cs typeface="Arial"/>
              <a:sym typeface="Arial"/>
            </a:endParaRPr>
          </a:p>
        </p:txBody>
      </p:sp>
      <p:sp>
        <p:nvSpPr>
          <p:cNvPr id="189" name="Google Shape;189;p20"/>
          <p:cNvSpPr txBox="1"/>
          <p:nvPr/>
        </p:nvSpPr>
        <p:spPr>
          <a:xfrm>
            <a:off x="6702759" y="7769861"/>
            <a:ext cx="10413600" cy="215400"/>
          </a:xfrm>
          <a:prstGeom prst="rect">
            <a:avLst/>
          </a:prstGeom>
          <a:noFill/>
          <a:ln>
            <a:noFill/>
          </a:ln>
        </p:spPr>
        <p:txBody>
          <a:bodyPr spcFirstLastPara="1" wrap="square" lIns="0" tIns="0" rIns="0" bIns="0" anchor="t" anchorCtr="0">
            <a:spAutoFit/>
          </a:bodyPr>
          <a:lstStyle/>
          <a:p>
            <a:pPr marL="914400" marR="0" lvl="0" indent="0" algn="l" rtl="0">
              <a:lnSpc>
                <a:spcPct val="15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 name="Google Shape;190;p20"/>
          <p:cNvSpPr txBox="1"/>
          <p:nvPr/>
        </p:nvSpPr>
        <p:spPr>
          <a:xfrm>
            <a:off x="6702759" y="6871336"/>
            <a:ext cx="12881400" cy="215400"/>
          </a:xfrm>
          <a:prstGeom prst="rect">
            <a:avLst/>
          </a:prstGeom>
          <a:noFill/>
          <a:ln>
            <a:noFill/>
          </a:ln>
        </p:spPr>
        <p:txBody>
          <a:bodyPr spcFirstLastPara="1" wrap="square" lIns="0" tIns="0" rIns="0" bIns="0" anchor="t" anchorCtr="0">
            <a:spAutoFit/>
          </a:bodyPr>
          <a:lstStyle/>
          <a:p>
            <a:pPr marL="0" marR="0" lvl="0" indent="0" algn="l" rtl="0">
              <a:lnSpc>
                <a:spcPct val="140010"/>
              </a:lnSpc>
              <a:spcBef>
                <a:spcPts val="0"/>
              </a:spcBef>
              <a:spcAft>
                <a:spcPts val="0"/>
              </a:spcAft>
              <a:buClr>
                <a:srgbClr val="000000"/>
              </a:buClr>
              <a:buSzPts val="3999"/>
              <a:buFont typeface="Arial"/>
              <a:buNone/>
            </a:pPr>
            <a:endParaRPr sz="1400" b="0" i="0" u="none" strike="noStrike" cap="none">
              <a:solidFill>
                <a:srgbClr val="000000"/>
              </a:solidFill>
              <a:latin typeface="Arial"/>
              <a:ea typeface="Arial"/>
              <a:cs typeface="Arial"/>
              <a:sym typeface="Arial"/>
            </a:endParaRPr>
          </a:p>
        </p:txBody>
      </p:sp>
      <p:sp>
        <p:nvSpPr>
          <p:cNvPr id="191" name="Google Shape;191;p20"/>
          <p:cNvSpPr txBox="1"/>
          <p:nvPr/>
        </p:nvSpPr>
        <p:spPr>
          <a:xfrm>
            <a:off x="6487175" y="866875"/>
            <a:ext cx="99690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600" b="1" i="1">
                <a:solidFill>
                  <a:srgbClr val="213F9A"/>
                </a:solidFill>
                <a:latin typeface="Calibri"/>
                <a:ea typeface="Calibri"/>
                <a:cs typeface="Calibri"/>
                <a:sym typeface="Calibri"/>
              </a:rPr>
              <a:t>Knowing and doing what is expected of me.</a:t>
            </a:r>
            <a:r>
              <a:rPr lang="en-US" sz="3100" b="1" i="1">
                <a:solidFill>
                  <a:srgbClr val="213F9A"/>
                </a:solidFill>
                <a:latin typeface="Calibri"/>
                <a:ea typeface="Calibri"/>
                <a:cs typeface="Calibri"/>
                <a:sym typeface="Calibri"/>
              </a:rPr>
              <a:t> </a:t>
            </a:r>
            <a:endParaRPr sz="3100" b="1" i="1">
              <a:solidFill>
                <a:srgbClr val="213F9A"/>
              </a:solidFill>
              <a:latin typeface="Calibri"/>
              <a:ea typeface="Calibri"/>
              <a:cs typeface="Calibri"/>
              <a:sym typeface="Calibri"/>
            </a:endParaRPr>
          </a:p>
        </p:txBody>
      </p:sp>
      <p:sp>
        <p:nvSpPr>
          <p:cNvPr id="192" name="Google Shape;192;p20"/>
          <p:cNvSpPr txBox="1"/>
          <p:nvPr/>
        </p:nvSpPr>
        <p:spPr>
          <a:xfrm>
            <a:off x="6702750" y="2037150"/>
            <a:ext cx="8322000" cy="8148600"/>
          </a:xfrm>
          <a:prstGeom prst="rect">
            <a:avLst/>
          </a:prstGeom>
          <a:noFill/>
          <a:ln>
            <a:noFill/>
          </a:ln>
        </p:spPr>
        <p:txBody>
          <a:bodyPr spcFirstLastPara="1" wrap="square" lIns="91425" tIns="91425" rIns="91425" bIns="91425" anchor="t" anchorCtr="0">
            <a:noAutofit/>
          </a:bodyPr>
          <a:lstStyle/>
          <a:p>
            <a:pPr marL="457200" lvl="0" indent="-438150" algn="l" rtl="0">
              <a:spcBef>
                <a:spcPts val="0"/>
              </a:spcBef>
              <a:spcAft>
                <a:spcPts val="0"/>
              </a:spcAft>
              <a:buSzPts val="3300"/>
              <a:buFont typeface="Calibri"/>
              <a:buChar char="●"/>
            </a:pPr>
            <a:r>
              <a:rPr lang="en-US" sz="3300">
                <a:latin typeface="Calibri"/>
                <a:ea typeface="Calibri"/>
                <a:cs typeface="Calibri"/>
                <a:sym typeface="Calibri"/>
              </a:rPr>
              <a:t>Clearly communicate expectations</a:t>
            </a:r>
            <a:endParaRPr sz="3300">
              <a:latin typeface="Calibri"/>
              <a:ea typeface="Calibri"/>
              <a:cs typeface="Calibri"/>
              <a:sym typeface="Calibri"/>
            </a:endParaRPr>
          </a:p>
          <a:p>
            <a:pPr marL="457200" lvl="0" indent="0" algn="l" rtl="0">
              <a:spcBef>
                <a:spcPts val="0"/>
              </a:spcBef>
              <a:spcAft>
                <a:spcPts val="0"/>
              </a:spcAft>
              <a:buNone/>
            </a:pPr>
            <a:endParaRPr sz="3300">
              <a:latin typeface="Calibri"/>
              <a:ea typeface="Calibri"/>
              <a:cs typeface="Calibri"/>
              <a:sym typeface="Calibri"/>
            </a:endParaRPr>
          </a:p>
          <a:p>
            <a:pPr marL="457200" lvl="0" indent="-438150" algn="l" rtl="0">
              <a:spcBef>
                <a:spcPts val="0"/>
              </a:spcBef>
              <a:spcAft>
                <a:spcPts val="0"/>
              </a:spcAft>
              <a:buSzPts val="3300"/>
              <a:buFont typeface="Calibri"/>
              <a:buChar char="●"/>
            </a:pPr>
            <a:r>
              <a:rPr lang="en-US" sz="3300">
                <a:latin typeface="Calibri"/>
                <a:ea typeface="Calibri"/>
                <a:cs typeface="Calibri"/>
                <a:sym typeface="Calibri"/>
              </a:rPr>
              <a:t>Ask for clarification if you do not understand what is expected of you</a:t>
            </a:r>
            <a:endParaRPr sz="3300">
              <a:latin typeface="Calibri"/>
              <a:ea typeface="Calibri"/>
              <a:cs typeface="Calibri"/>
              <a:sym typeface="Calibri"/>
            </a:endParaRPr>
          </a:p>
          <a:p>
            <a:pPr marL="457200" lvl="0" indent="0" algn="l" rtl="0">
              <a:spcBef>
                <a:spcPts val="0"/>
              </a:spcBef>
              <a:spcAft>
                <a:spcPts val="0"/>
              </a:spcAft>
              <a:buNone/>
            </a:pPr>
            <a:endParaRPr sz="3300">
              <a:latin typeface="Calibri"/>
              <a:ea typeface="Calibri"/>
              <a:cs typeface="Calibri"/>
              <a:sym typeface="Calibri"/>
            </a:endParaRPr>
          </a:p>
          <a:p>
            <a:pPr marL="457200" lvl="0" indent="-438150" algn="l" rtl="0">
              <a:spcBef>
                <a:spcPts val="0"/>
              </a:spcBef>
              <a:spcAft>
                <a:spcPts val="0"/>
              </a:spcAft>
              <a:buSzPts val="3300"/>
              <a:buFont typeface="Calibri"/>
              <a:buChar char="●"/>
            </a:pPr>
            <a:r>
              <a:rPr lang="en-US" sz="3300">
                <a:latin typeface="Calibri"/>
                <a:ea typeface="Calibri"/>
                <a:cs typeface="Calibri"/>
                <a:sym typeface="Calibri"/>
              </a:rPr>
              <a:t>Be careful to promise only that which you can deliver</a:t>
            </a:r>
            <a:endParaRPr sz="3300">
              <a:latin typeface="Calibri"/>
              <a:ea typeface="Calibri"/>
              <a:cs typeface="Calibri"/>
              <a:sym typeface="Calibri"/>
            </a:endParaRPr>
          </a:p>
          <a:p>
            <a:pPr marL="457200" lvl="0" indent="0" algn="l" rtl="0">
              <a:spcBef>
                <a:spcPts val="0"/>
              </a:spcBef>
              <a:spcAft>
                <a:spcPts val="0"/>
              </a:spcAft>
              <a:buNone/>
            </a:pPr>
            <a:endParaRPr sz="3300">
              <a:latin typeface="Calibri"/>
              <a:ea typeface="Calibri"/>
              <a:cs typeface="Calibri"/>
              <a:sym typeface="Calibri"/>
            </a:endParaRPr>
          </a:p>
          <a:p>
            <a:pPr marL="457200" lvl="0" indent="-438150" algn="l" rtl="0">
              <a:spcBef>
                <a:spcPts val="0"/>
              </a:spcBef>
              <a:spcAft>
                <a:spcPts val="0"/>
              </a:spcAft>
              <a:buSzPts val="3300"/>
              <a:buFont typeface="Calibri"/>
              <a:buChar char="●"/>
            </a:pPr>
            <a:r>
              <a:rPr lang="en-US" sz="3300">
                <a:latin typeface="Calibri"/>
                <a:ea typeface="Calibri"/>
                <a:cs typeface="Calibri"/>
                <a:sym typeface="Calibri"/>
              </a:rPr>
              <a:t>Communicate with others if you discover you cannot meet expectations. </a:t>
            </a:r>
            <a:endParaRPr sz="3300">
              <a:latin typeface="Calibri"/>
              <a:ea typeface="Calibri"/>
              <a:cs typeface="Calibri"/>
              <a:sym typeface="Calibri"/>
            </a:endParaRPr>
          </a:p>
          <a:p>
            <a:pPr marL="457200" lvl="0" indent="0" algn="l" rtl="0">
              <a:spcBef>
                <a:spcPts val="0"/>
              </a:spcBef>
              <a:spcAft>
                <a:spcPts val="0"/>
              </a:spcAft>
              <a:buNone/>
            </a:pPr>
            <a:endParaRPr sz="3300">
              <a:latin typeface="Calibri"/>
              <a:ea typeface="Calibri"/>
              <a:cs typeface="Calibri"/>
              <a:sym typeface="Calibri"/>
            </a:endParaRPr>
          </a:p>
          <a:p>
            <a:pPr marL="457200" lvl="0" indent="-438150" algn="l" rtl="0">
              <a:spcBef>
                <a:spcPts val="0"/>
              </a:spcBef>
              <a:spcAft>
                <a:spcPts val="0"/>
              </a:spcAft>
              <a:buSzPts val="3300"/>
              <a:buFont typeface="Calibri"/>
              <a:buChar char="●"/>
            </a:pPr>
            <a:r>
              <a:rPr lang="en-US" sz="3300">
                <a:latin typeface="Calibri"/>
                <a:ea typeface="Calibri"/>
                <a:cs typeface="Calibri"/>
                <a:sym typeface="Calibri"/>
              </a:rPr>
              <a:t>Ask for help when needed. </a:t>
            </a:r>
            <a:endParaRPr sz="3300">
              <a:latin typeface="Calibri"/>
              <a:ea typeface="Calibri"/>
              <a:cs typeface="Calibri"/>
              <a:sym typeface="Calibri"/>
            </a:endParaRPr>
          </a:p>
          <a:p>
            <a:pPr marL="457200" lvl="0" indent="0" algn="l" rtl="0">
              <a:spcBef>
                <a:spcPts val="0"/>
              </a:spcBef>
              <a:spcAft>
                <a:spcPts val="0"/>
              </a:spcAft>
              <a:buNone/>
            </a:pPr>
            <a:endParaRPr sz="3300">
              <a:latin typeface="Calibri"/>
              <a:ea typeface="Calibri"/>
              <a:cs typeface="Calibri"/>
              <a:sym typeface="Calibri"/>
            </a:endParaRPr>
          </a:p>
          <a:p>
            <a:pPr marL="457200" lvl="0" indent="-438150" algn="l" rtl="0">
              <a:spcBef>
                <a:spcPts val="0"/>
              </a:spcBef>
              <a:spcAft>
                <a:spcPts val="0"/>
              </a:spcAft>
              <a:buSzPts val="3300"/>
              <a:buFont typeface="Calibri"/>
              <a:buChar char="●"/>
            </a:pPr>
            <a:r>
              <a:rPr lang="en-US" sz="3300">
                <a:latin typeface="Calibri"/>
                <a:ea typeface="Calibri"/>
                <a:cs typeface="Calibri"/>
                <a:sym typeface="Calibri"/>
              </a:rPr>
              <a:t>Take responsibility for your mistakes</a:t>
            </a:r>
            <a:endParaRPr sz="3300">
              <a:latin typeface="Calibri"/>
              <a:ea typeface="Calibri"/>
              <a:cs typeface="Calibri"/>
              <a:sym typeface="Calibri"/>
            </a:endParaRPr>
          </a:p>
        </p:txBody>
      </p:sp>
      <p:sp>
        <p:nvSpPr>
          <p:cNvPr id="193" name="Google Shape;193;p20"/>
          <p:cNvSpPr txBox="1"/>
          <p:nvPr/>
        </p:nvSpPr>
        <p:spPr>
          <a:xfrm>
            <a:off x="16571900" y="9188950"/>
            <a:ext cx="1748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pic>
        <p:nvPicPr>
          <p:cNvPr id="194" name="Google Shape;194;p20"/>
          <p:cNvPicPr preferRelativeResize="0"/>
          <p:nvPr/>
        </p:nvPicPr>
        <p:blipFill rotWithShape="1">
          <a:blip r:embed="rId4">
            <a:alphaModFix/>
          </a:blip>
          <a:srcRect/>
          <a:stretch/>
        </p:blipFill>
        <p:spPr>
          <a:xfrm>
            <a:off x="14029550" y="8783771"/>
            <a:ext cx="4571999" cy="173440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199" name="Google Shape;199;p21"/>
          <p:cNvPicPr preferRelativeResize="0"/>
          <p:nvPr/>
        </p:nvPicPr>
        <p:blipFill rotWithShape="1">
          <a:blip r:embed="rId3">
            <a:alphaModFix/>
          </a:blip>
          <a:srcRect t="7705" b="7705"/>
          <a:stretch/>
        </p:blipFill>
        <p:spPr>
          <a:xfrm>
            <a:off x="0" y="0"/>
            <a:ext cx="18287997" cy="10287001"/>
          </a:xfrm>
          <a:prstGeom prst="rect">
            <a:avLst/>
          </a:prstGeom>
          <a:noFill/>
          <a:ln>
            <a:noFill/>
          </a:ln>
        </p:spPr>
      </p:pic>
      <p:sp>
        <p:nvSpPr>
          <p:cNvPr id="200" name="Google Shape;200;p21"/>
          <p:cNvSpPr txBox="1"/>
          <p:nvPr/>
        </p:nvSpPr>
        <p:spPr>
          <a:xfrm>
            <a:off x="2539204" y="6647607"/>
            <a:ext cx="13209600" cy="215400"/>
          </a:xfrm>
          <a:prstGeom prst="rect">
            <a:avLst/>
          </a:prstGeom>
          <a:noFill/>
          <a:ln>
            <a:noFill/>
          </a:ln>
        </p:spPr>
        <p:txBody>
          <a:bodyPr spcFirstLastPara="1" wrap="square" lIns="0" tIns="0" rIns="0" bIns="0" anchor="t" anchorCtr="0">
            <a:spAutoFit/>
          </a:bodyPr>
          <a:lstStyle/>
          <a:p>
            <a:pPr marL="0" marR="0" lvl="0" indent="0" algn="ctr" rtl="0">
              <a:lnSpc>
                <a:spcPct val="150017"/>
              </a:lnSpc>
              <a:spcBef>
                <a:spcPts val="0"/>
              </a:spcBef>
              <a:spcAft>
                <a:spcPts val="0"/>
              </a:spcAft>
              <a:buClr>
                <a:srgbClr val="000000"/>
              </a:buClr>
              <a:buSzPts val="2799"/>
              <a:buFont typeface="Arial"/>
              <a:buNone/>
            </a:pPr>
            <a:endParaRPr sz="1400" b="0" i="0" u="none" strike="noStrike" cap="none">
              <a:solidFill>
                <a:srgbClr val="000000"/>
              </a:solidFill>
              <a:latin typeface="Arial"/>
              <a:ea typeface="Arial"/>
              <a:cs typeface="Arial"/>
              <a:sym typeface="Arial"/>
            </a:endParaRPr>
          </a:p>
        </p:txBody>
      </p:sp>
      <p:sp>
        <p:nvSpPr>
          <p:cNvPr id="201" name="Google Shape;201;p21"/>
          <p:cNvSpPr txBox="1"/>
          <p:nvPr/>
        </p:nvSpPr>
        <p:spPr>
          <a:xfrm>
            <a:off x="3373982" y="2326108"/>
            <a:ext cx="11540100" cy="215400"/>
          </a:xfrm>
          <a:prstGeom prst="rect">
            <a:avLst/>
          </a:prstGeom>
          <a:noFill/>
          <a:ln>
            <a:noFill/>
          </a:ln>
        </p:spPr>
        <p:txBody>
          <a:bodyPr spcFirstLastPara="1" wrap="square" lIns="0" tIns="0" rIns="0" bIns="0" anchor="t" anchorCtr="0">
            <a:spAutoFit/>
          </a:bodyPr>
          <a:lstStyle/>
          <a:p>
            <a:pPr marL="0" marR="0" lvl="0" indent="0" algn="ctr" rtl="0">
              <a:lnSpc>
                <a:spcPct val="131003"/>
              </a:lnSpc>
              <a:spcBef>
                <a:spcPts val="0"/>
              </a:spcBef>
              <a:spcAft>
                <a:spcPts val="0"/>
              </a:spcAft>
              <a:buClr>
                <a:srgbClr val="000000"/>
              </a:buClr>
              <a:buSzPts val="9428"/>
              <a:buFont typeface="Arial"/>
              <a:buNone/>
            </a:pPr>
            <a:endParaRPr sz="1400" b="0" i="0" u="none" strike="noStrike" cap="none">
              <a:solidFill>
                <a:srgbClr val="000000"/>
              </a:solidFill>
              <a:latin typeface="Arial"/>
              <a:ea typeface="Arial"/>
              <a:cs typeface="Arial"/>
              <a:sym typeface="Arial"/>
            </a:endParaRPr>
          </a:p>
        </p:txBody>
      </p:sp>
      <p:sp>
        <p:nvSpPr>
          <p:cNvPr id="202" name="Google Shape;202;p21"/>
          <p:cNvSpPr txBox="1"/>
          <p:nvPr/>
        </p:nvSpPr>
        <p:spPr>
          <a:xfrm>
            <a:off x="-1588263" y="1558574"/>
            <a:ext cx="18288000" cy="215400"/>
          </a:xfrm>
          <a:prstGeom prst="rect">
            <a:avLst/>
          </a:prstGeom>
          <a:noFill/>
          <a:ln>
            <a:noFill/>
          </a:ln>
        </p:spPr>
        <p:txBody>
          <a:bodyPr spcFirstLastPara="1" wrap="square" lIns="0" tIns="0" rIns="0" bIns="0" anchor="t" anchorCtr="0">
            <a:spAutoFit/>
          </a:bodyPr>
          <a:lstStyle/>
          <a:p>
            <a:pPr marL="0" marR="0" lvl="0" indent="0" algn="ctr" rtl="0">
              <a:lnSpc>
                <a:spcPct val="113969"/>
              </a:lnSpc>
              <a:spcBef>
                <a:spcPts val="0"/>
              </a:spcBef>
              <a:spcAft>
                <a:spcPts val="0"/>
              </a:spcAft>
              <a:buClr>
                <a:srgbClr val="000000"/>
              </a:buClr>
              <a:buSzPts val="3300"/>
              <a:buFont typeface="Arial"/>
              <a:buNone/>
            </a:pPr>
            <a:endParaRPr sz="1400" b="0" i="0" u="none" strike="noStrike" cap="none">
              <a:solidFill>
                <a:srgbClr val="000000"/>
              </a:solidFill>
              <a:latin typeface="Arial"/>
              <a:ea typeface="Arial"/>
              <a:cs typeface="Arial"/>
              <a:sym typeface="Arial"/>
            </a:endParaRPr>
          </a:p>
        </p:txBody>
      </p:sp>
      <p:pic>
        <p:nvPicPr>
          <p:cNvPr id="203" name="Google Shape;203;p21"/>
          <p:cNvPicPr preferRelativeResize="0"/>
          <p:nvPr/>
        </p:nvPicPr>
        <p:blipFill>
          <a:blip r:embed="rId4">
            <a:alphaModFix/>
          </a:blip>
          <a:stretch>
            <a:fillRect/>
          </a:stretch>
        </p:blipFill>
        <p:spPr>
          <a:xfrm>
            <a:off x="0" y="8192025"/>
            <a:ext cx="5418025" cy="2094976"/>
          </a:xfrm>
          <a:prstGeom prst="rect">
            <a:avLst/>
          </a:prstGeom>
          <a:noFill/>
          <a:ln>
            <a:noFill/>
          </a:ln>
        </p:spPr>
      </p:pic>
      <p:sp>
        <p:nvSpPr>
          <p:cNvPr id="204" name="Google Shape;204;p21"/>
          <p:cNvSpPr txBox="1"/>
          <p:nvPr/>
        </p:nvSpPr>
        <p:spPr>
          <a:xfrm>
            <a:off x="4983000" y="758175"/>
            <a:ext cx="8322000" cy="1092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5900">
                <a:solidFill>
                  <a:srgbClr val="D4D5D7"/>
                </a:solidFill>
                <a:latin typeface="Calibri"/>
                <a:ea typeface="Calibri"/>
                <a:cs typeface="Calibri"/>
                <a:sym typeface="Calibri"/>
              </a:rPr>
              <a:t>SINCERITY</a:t>
            </a:r>
            <a:endParaRPr sz="5900">
              <a:solidFill>
                <a:srgbClr val="D4D5D7"/>
              </a:solidFill>
              <a:latin typeface="Calibri"/>
              <a:ea typeface="Calibri"/>
              <a:cs typeface="Calibri"/>
              <a:sym typeface="Calibri"/>
            </a:endParaRPr>
          </a:p>
        </p:txBody>
      </p:sp>
      <p:sp>
        <p:nvSpPr>
          <p:cNvPr id="205" name="Google Shape;205;p21"/>
          <p:cNvSpPr txBox="1"/>
          <p:nvPr/>
        </p:nvSpPr>
        <p:spPr>
          <a:xfrm>
            <a:off x="4319100" y="1851075"/>
            <a:ext cx="96498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600" i="1">
                <a:solidFill>
                  <a:srgbClr val="D4D5D7"/>
                </a:solidFill>
                <a:latin typeface="Calibri"/>
                <a:ea typeface="Calibri"/>
                <a:cs typeface="Calibri"/>
                <a:sym typeface="Calibri"/>
              </a:rPr>
              <a:t>Doing what is right with transparent motives.</a:t>
            </a:r>
            <a:endParaRPr sz="3600" i="1">
              <a:solidFill>
                <a:srgbClr val="D4D5D7"/>
              </a:solidFill>
              <a:latin typeface="Calibri"/>
              <a:ea typeface="Calibri"/>
              <a:cs typeface="Calibri"/>
              <a:sym typeface="Calibri"/>
            </a:endParaRPr>
          </a:p>
        </p:txBody>
      </p:sp>
      <p:sp>
        <p:nvSpPr>
          <p:cNvPr id="206" name="Google Shape;206;p21"/>
          <p:cNvSpPr txBox="1"/>
          <p:nvPr/>
        </p:nvSpPr>
        <p:spPr>
          <a:xfrm>
            <a:off x="2634925" y="3333950"/>
            <a:ext cx="13018200" cy="2955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4500">
                <a:solidFill>
                  <a:srgbClr val="D4D5D7"/>
                </a:solidFill>
                <a:latin typeface="Calibri"/>
                <a:ea typeface="Calibri"/>
                <a:cs typeface="Calibri"/>
                <a:sym typeface="Calibri"/>
              </a:rPr>
              <a:t>What does it mean to be transparent?</a:t>
            </a:r>
            <a:endParaRPr sz="4500">
              <a:solidFill>
                <a:srgbClr val="D4D5D7"/>
              </a:solidFill>
              <a:latin typeface="Calibri"/>
              <a:ea typeface="Calibri"/>
              <a:cs typeface="Calibri"/>
              <a:sym typeface="Calibri"/>
            </a:endParaRPr>
          </a:p>
          <a:p>
            <a:pPr marL="0" lvl="0" indent="0" algn="ctr" rtl="0">
              <a:spcBef>
                <a:spcPts val="0"/>
              </a:spcBef>
              <a:spcAft>
                <a:spcPts val="0"/>
              </a:spcAft>
              <a:buNone/>
            </a:pPr>
            <a:endParaRPr sz="4500">
              <a:solidFill>
                <a:srgbClr val="D4D5D7"/>
              </a:solidFill>
              <a:latin typeface="Calibri"/>
              <a:ea typeface="Calibri"/>
              <a:cs typeface="Calibri"/>
              <a:sym typeface="Calibri"/>
            </a:endParaRPr>
          </a:p>
          <a:p>
            <a:pPr marL="0" lvl="0" indent="0" algn="ctr" rtl="0">
              <a:spcBef>
                <a:spcPts val="0"/>
              </a:spcBef>
              <a:spcAft>
                <a:spcPts val="0"/>
              </a:spcAft>
              <a:buNone/>
            </a:pPr>
            <a:r>
              <a:rPr lang="en-US" sz="4500">
                <a:solidFill>
                  <a:srgbClr val="D4D5D7"/>
                </a:solidFill>
                <a:latin typeface="Calibri"/>
                <a:ea typeface="Calibri"/>
                <a:cs typeface="Calibri"/>
                <a:sym typeface="Calibri"/>
              </a:rPr>
              <a:t>How can a person demonstrate transparency in your department?</a:t>
            </a:r>
            <a:endParaRPr sz="4500">
              <a:solidFill>
                <a:srgbClr val="D4D5D7"/>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1509</Words>
  <Application>Microsoft Office PowerPoint</Application>
  <PresentationFormat>Custom</PresentationFormat>
  <Paragraphs>332</Paragraphs>
  <Slides>35</Slides>
  <Notes>35</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WREFblu2023</dc:creator>
  <cp:lastModifiedBy>John Blumenthal</cp:lastModifiedBy>
  <cp:revision>7</cp:revision>
  <dcterms:modified xsi:type="dcterms:W3CDTF">2024-04-16T13:36:43Z</dcterms:modified>
</cp:coreProperties>
</file>